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1" r:id="rId4"/>
    <p:sldId id="258" r:id="rId5"/>
    <p:sldId id="268" r:id="rId6"/>
    <p:sldId id="259" r:id="rId7"/>
    <p:sldId id="267" r:id="rId8"/>
    <p:sldId id="260" r:id="rId9"/>
    <p:sldId id="261" r:id="rId10"/>
    <p:sldId id="262" r:id="rId11"/>
    <p:sldId id="263" r:id="rId12"/>
    <p:sldId id="264" r:id="rId13"/>
    <p:sldId id="265" r:id="rId14"/>
    <p:sldId id="269" r:id="rId15"/>
    <p:sldId id="272" r:id="rId16"/>
    <p:sldId id="26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07" autoAdjust="0"/>
  </p:normalViewPr>
  <p:slideViewPr>
    <p:cSldViewPr>
      <p:cViewPr>
        <p:scale>
          <a:sx n="78" d="100"/>
          <a:sy n="78" d="100"/>
        </p:scale>
        <p:origin x="-1740"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77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F4D4E30-7D4A-4209-9644-E769D82F2AC8}" type="datetimeFigureOut">
              <a:rPr lang="en-US"/>
              <a:pPr>
                <a:defRPr/>
              </a:pPr>
              <a:t>7/25/2019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8597E15-D1F9-4B90-92FC-5A11AC82A81E}" type="slidenum">
              <a:rPr lang="en-US"/>
              <a:pPr>
                <a:defRPr/>
              </a:pPr>
              <a:t>‹#›</a:t>
            </a:fld>
            <a:endParaRPr lang="en-US"/>
          </a:p>
        </p:txBody>
      </p:sp>
    </p:spTree>
    <p:extLst>
      <p:ext uri="{BB962C8B-B14F-4D97-AF65-F5344CB8AC3E}">
        <p14:creationId xmlns:p14="http://schemas.microsoft.com/office/powerpoint/2010/main" val="1228432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Inorganic mercury that is deposited from the atmosphere is converted to methyl mercury by the activity of bacteria in anoxic soil and water.  This methyl mercury is the form of mercury that accumulates in the food web and contaminates fish, posing a threat to people and wildlife that consume fish. </a:t>
            </a:r>
          </a:p>
          <a:p>
            <a:r>
              <a:rPr lang="en-US" dirty="0" smtClean="0"/>
              <a:t>Microbes from diverse taxonomic groups have demonstrated to capacity to </a:t>
            </a:r>
            <a:r>
              <a:rPr lang="en-US" dirty="0" err="1" smtClean="0"/>
              <a:t>methylate</a:t>
            </a:r>
            <a:r>
              <a:rPr lang="en-US" dirty="0" smtClean="0"/>
              <a:t> Hg in laboratory studies, most often associated with sulfate reducing bacteria belonging to the </a:t>
            </a:r>
            <a:r>
              <a:rPr lang="en-US" dirty="0" err="1" smtClean="0"/>
              <a:t>deltaproteobacteria</a:t>
            </a:r>
            <a:r>
              <a:rPr lang="en-US" dirty="0" smtClean="0"/>
              <a:t> division </a:t>
            </a:r>
          </a:p>
          <a:p>
            <a:r>
              <a:rPr lang="en-US" dirty="0" smtClean="0"/>
              <a:t>Controls on mercury </a:t>
            </a:r>
            <a:r>
              <a:rPr lang="en-US" dirty="0" err="1" smtClean="0"/>
              <a:t>methylation</a:t>
            </a:r>
            <a:r>
              <a:rPr lang="en-US" dirty="0" smtClean="0"/>
              <a:t> in natural environments are not well understood </a:t>
            </a:r>
          </a:p>
          <a:p>
            <a:r>
              <a:rPr lang="en-US" dirty="0" smtClean="0"/>
              <a:t>Availability of Hg, DOC, and electron acceptors such as SO</a:t>
            </a:r>
            <a:r>
              <a:rPr lang="en-US" baseline="-25000" dirty="0" smtClean="0"/>
              <a:t>4</a:t>
            </a:r>
            <a:r>
              <a:rPr lang="en-US" baseline="30000" dirty="0" smtClean="0"/>
              <a:t>2-</a:t>
            </a:r>
            <a:r>
              <a:rPr lang="en-US" dirty="0" smtClean="0"/>
              <a:t> are correlated with </a:t>
            </a:r>
            <a:r>
              <a:rPr lang="en-US" dirty="0" err="1" smtClean="0"/>
              <a:t>meHg</a:t>
            </a:r>
            <a:r>
              <a:rPr lang="en-US" dirty="0" smtClean="0"/>
              <a:t> production</a:t>
            </a:r>
          </a:p>
          <a:p>
            <a:r>
              <a:rPr lang="en-US" dirty="0" smtClean="0"/>
              <a:t>When transported to anoxic </a:t>
            </a:r>
            <a:r>
              <a:rPr lang="en-US" dirty="0" err="1" smtClean="0"/>
              <a:t>hypolimnia</a:t>
            </a:r>
            <a:r>
              <a:rPr lang="en-US" dirty="0" smtClean="0"/>
              <a:t> or sediments, Hg</a:t>
            </a:r>
            <a:r>
              <a:rPr lang="en-US" baseline="30000" dirty="0" smtClean="0"/>
              <a:t>2+</a:t>
            </a:r>
            <a:r>
              <a:rPr lang="en-US" dirty="0" smtClean="0"/>
              <a:t> compounds can be transformed into </a:t>
            </a:r>
            <a:r>
              <a:rPr lang="en-US" dirty="0" err="1" smtClean="0"/>
              <a:t>methylmercury</a:t>
            </a:r>
            <a:r>
              <a:rPr lang="en-US"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8597E15-D1F9-4B90-92FC-5A11AC82A81E}" type="slidenum">
              <a:rPr lang="en-US" smtClean="0"/>
              <a:pPr>
                <a:defRPr/>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Methyl mercury concentrations in large fish can be more than a million times higher than the initial concentration.  When consumed by adults, methyl mercury takes about 70 days for half of the mercury ingested to be removed from the body. When we consume mercury faster than our bodies can remove it, concentrations increase.</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F1FB3-3D3F-4ED3-8750-5E243234A82A}" type="slidenum">
              <a:rPr lang="en-US"/>
              <a:pPr fontAlgn="base">
                <a:spcBef>
                  <a:spcPct val="0"/>
                </a:spcBef>
                <a:spcAft>
                  <a:spcPct val="0"/>
                </a:spcAft>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most people, mercury in fish does not pose a health concern. People in special populations should understand their risk and follow government advisories on fish consumption.</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44510B-9684-4976-B3C0-8D975F9AC3BC}" type="slidenum">
              <a:rPr lang="en-US"/>
              <a:pPr fontAlgn="base">
                <a:spcBef>
                  <a:spcPct val="0"/>
                </a:spcBef>
                <a:spcAft>
                  <a:spcPct val="0"/>
                </a:spcAft>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Methyl mercury easily reaches the bloodstream and is distributed to all tissues; it can also cross the normally protective blood-brain barrier and enter the brain. It will also readily move through the placenta to developing fetuses.  Low-level exposure is linked to learning disabilities in children. What’s more, methyl mercury is listed by the U.S. Environmental Protection Agency as a possible human carcinogen. </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4D6942-63B4-4CF0-8CA9-BB08B4C1DCAC}"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FDE2A00-1C38-4755-A235-C469CCD36C75}"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23D002-9E92-44B2-97A0-132FACF3D6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D59ABA-1EA7-4828-8398-102D83B4FE5D}"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B02B01-E3EE-471E-B4A1-C1E32BCBD9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CDB28B-2431-4DF7-99D9-10102A42A5A8}"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CE4258-26AD-4CA8-889A-770B481DD5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25A814-67DD-43BB-AA58-BFD6200576C1}"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A41050-5F0C-463C-8713-957736A053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CCCB5E-5F0F-493F-9E86-74CB80DBF4B2}" type="datetimeFigureOut">
              <a:rPr lang="en-US"/>
              <a:pPr>
                <a:defRPr/>
              </a:pPr>
              <a:t>7/25/2019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172D23-F2DF-4290-A0CF-2D45EB7628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FAEF9F-2F70-46AA-8110-33ABB55A2CCD}" type="datetimeFigureOut">
              <a:rPr lang="en-US"/>
              <a:pPr>
                <a:defRPr/>
              </a:pPr>
              <a:t>7/25/2019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87EB13-AD89-41FC-B764-45948D587D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7EDCE-51F4-49C1-9C6B-BC0EFF540022}" type="datetimeFigureOut">
              <a:rPr lang="en-US"/>
              <a:pPr>
                <a:defRPr/>
              </a:pPr>
              <a:t>7/25/2019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215449-4D19-4685-8E84-479367FD74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F9AB8F-E316-49E0-8C98-4991D60A6710}" type="datetimeFigureOut">
              <a:rPr lang="en-US"/>
              <a:pPr>
                <a:defRPr/>
              </a:pPr>
              <a:t>7/25/2019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B3A852-1F47-4DA1-91CB-BE19E21697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DBED9B-6D3F-4C61-B2AD-7652BCBF34AC}" type="datetimeFigureOut">
              <a:rPr lang="en-US"/>
              <a:pPr>
                <a:defRPr/>
              </a:pPr>
              <a:t>7/25/2019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D01AEB-39AA-4A15-B30A-73966F1F27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4CA899-230C-4616-8EAA-1044C5ABD1A0}" type="datetimeFigureOut">
              <a:rPr lang="en-US"/>
              <a:pPr>
                <a:defRPr/>
              </a:pPr>
              <a:t>7/25/2019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C9C569-54B8-4EA9-BE78-4E2EF6C98E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97C01E-CD37-45A3-9355-5E4039A0DBF1}" type="datetimeFigureOut">
              <a:rPr lang="en-US"/>
              <a:pPr>
                <a:defRPr/>
              </a:pPr>
              <a:t>7/25/2019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A3D3A6-3210-48E1-B5AD-BF8E429C0C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E625435-CA6D-45AE-B99F-7A1BCC031F4A}" type="datetimeFigureOut">
              <a:rPr lang="en-US"/>
              <a:pPr>
                <a:defRPr/>
              </a:pPr>
              <a:t>7/25/2019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8D06F08-1F65-4C32-9AFD-B68CE5F277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adp.slh.wisc.edu/" TargetMode="External"/><Relationship Id="rId2" Type="http://schemas.openxmlformats.org/officeDocument/2006/relationships/hyperlink" Target="mailto:nadp@slh.wisc.edu"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5.jpeg"/><Relationship Id="rId7"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largemouthbass_f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46482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 Box 6"/>
          <p:cNvSpPr txBox="1">
            <a:spLocks noChangeArrowheads="1"/>
          </p:cNvSpPr>
          <p:nvPr/>
        </p:nvSpPr>
        <p:spPr bwMode="auto">
          <a:xfrm>
            <a:off x="152400" y="4902200"/>
            <a:ext cx="6340475" cy="1117600"/>
          </a:xfrm>
          <a:prstGeom prst="rect">
            <a:avLst/>
          </a:prstGeom>
          <a:noFill/>
          <a:ln w="9525">
            <a:noFill/>
            <a:miter lim="800000"/>
            <a:headEnd/>
            <a:tailEnd/>
          </a:ln>
          <a:effectLst>
            <a:outerShdw blurRad="63500" dist="88900" dir="2700000" algn="tl" rotWithShape="0">
              <a:schemeClr val="bg1">
                <a:alpha val="90000"/>
              </a:schemeClr>
            </a:outerShdw>
          </a:effectLst>
        </p:spPr>
        <p:txBody>
          <a:bodyPr wrap="none">
            <a:spAutoFit/>
          </a:bodyPr>
          <a:lstStyle/>
          <a:p>
            <a:pPr fontAlgn="auto">
              <a:lnSpc>
                <a:spcPts val="4000"/>
              </a:lnSpc>
              <a:spcBef>
                <a:spcPts val="0"/>
              </a:spcBef>
              <a:spcAft>
                <a:spcPts val="0"/>
              </a:spcAft>
              <a:defRPr/>
            </a:pPr>
            <a:r>
              <a:rPr lang="fr-FR" sz="5000" b="1" dirty="0" err="1">
                <a:solidFill>
                  <a:schemeClr val="tx1">
                    <a:lumMod val="50000"/>
                    <a:lumOff val="50000"/>
                  </a:schemeClr>
                </a:solidFill>
                <a:latin typeface="Arial" pitchFamily="34" charset="0"/>
                <a:cs typeface="Arial" pitchFamily="34" charset="0"/>
              </a:rPr>
              <a:t>Contaminated</a:t>
            </a:r>
            <a:r>
              <a:rPr lang="fr-FR" sz="5000" b="1" dirty="0">
                <a:solidFill>
                  <a:schemeClr val="tx1">
                    <a:lumMod val="50000"/>
                    <a:lumOff val="50000"/>
                  </a:schemeClr>
                </a:solidFill>
                <a:latin typeface="Arial" pitchFamily="34" charset="0"/>
                <a:cs typeface="Arial" pitchFamily="34" charset="0"/>
              </a:rPr>
              <a:t> Fish: </a:t>
            </a:r>
            <a:br>
              <a:rPr lang="fr-FR" sz="5000" b="1" dirty="0">
                <a:solidFill>
                  <a:schemeClr val="tx1">
                    <a:lumMod val="50000"/>
                    <a:lumOff val="50000"/>
                  </a:schemeClr>
                </a:solidFill>
                <a:latin typeface="Arial" pitchFamily="34" charset="0"/>
                <a:cs typeface="Arial" pitchFamily="34" charset="0"/>
              </a:rPr>
            </a:br>
            <a:r>
              <a:rPr lang="fr-FR" sz="4000" b="1" dirty="0">
                <a:solidFill>
                  <a:schemeClr val="tx1">
                    <a:lumMod val="50000"/>
                    <a:lumOff val="50000"/>
                  </a:schemeClr>
                </a:solidFill>
                <a:latin typeface="Arial" pitchFamily="34" charset="0"/>
                <a:cs typeface="Arial" pitchFamily="34" charset="0"/>
              </a:rPr>
              <a:t>The </a:t>
            </a:r>
            <a:r>
              <a:rPr lang="fr-FR" sz="4000" b="1" dirty="0" err="1">
                <a:solidFill>
                  <a:schemeClr val="tx1">
                    <a:lumMod val="50000"/>
                    <a:lumOff val="50000"/>
                  </a:schemeClr>
                </a:solidFill>
                <a:latin typeface="Arial" pitchFamily="34" charset="0"/>
                <a:cs typeface="Arial" pitchFamily="34" charset="0"/>
              </a:rPr>
              <a:t>Mercury</a:t>
            </a:r>
            <a:r>
              <a:rPr lang="fr-FR" sz="4000" b="1" dirty="0">
                <a:solidFill>
                  <a:schemeClr val="tx1">
                    <a:lumMod val="50000"/>
                    <a:lumOff val="50000"/>
                  </a:schemeClr>
                </a:solidFill>
                <a:latin typeface="Arial" pitchFamily="34" charset="0"/>
                <a:cs typeface="Arial" pitchFamily="34" charset="0"/>
              </a:rPr>
              <a:t> </a:t>
            </a:r>
            <a:r>
              <a:rPr lang="fr-FR" sz="4000" b="1" dirty="0" err="1">
                <a:solidFill>
                  <a:schemeClr val="tx1">
                    <a:lumMod val="50000"/>
                    <a:lumOff val="50000"/>
                  </a:schemeClr>
                </a:solidFill>
                <a:latin typeface="Arial" pitchFamily="34" charset="0"/>
                <a:cs typeface="Arial" pitchFamily="34" charset="0"/>
              </a:rPr>
              <a:t>Connection</a:t>
            </a:r>
            <a:endParaRPr lang="fr-FR" sz="4000" i="1" dirty="0">
              <a:solidFill>
                <a:schemeClr val="tx1">
                  <a:lumMod val="50000"/>
                  <a:lumOff val="50000"/>
                </a:schemeClr>
              </a:solidFill>
              <a:latin typeface="Arial" pitchFamily="34" charset="0"/>
              <a:cs typeface="Arial" pitchFamily="34" charset="0"/>
            </a:endParaRPr>
          </a:p>
        </p:txBody>
      </p:sp>
      <p:pic>
        <p:nvPicPr>
          <p:cNvPr id="14340" name="Picture 6" descr="nadp_logo_c_rgb.jpg"/>
          <p:cNvPicPr>
            <a:picLocks noChangeAspect="1"/>
          </p:cNvPicPr>
          <p:nvPr/>
        </p:nvPicPr>
        <p:blipFill>
          <a:blip r:embed="rId3" cstate="print"/>
          <a:srcRect/>
          <a:stretch>
            <a:fillRect/>
          </a:stretch>
        </p:blipFill>
        <p:spPr bwMode="auto">
          <a:xfrm>
            <a:off x="6572250" y="5181600"/>
            <a:ext cx="2376488" cy="452438"/>
          </a:xfrm>
          <a:prstGeom prst="rect">
            <a:avLst/>
          </a:prstGeom>
          <a:noFill/>
          <a:ln w="9525">
            <a:noFill/>
            <a:miter lim="800000"/>
            <a:headEnd/>
            <a:tailEnd/>
          </a:ln>
        </p:spPr>
      </p:pic>
      <p:cxnSp>
        <p:nvCxnSpPr>
          <p:cNvPr id="8" name="Straight Connector 7"/>
          <p:cNvCxnSpPr/>
          <p:nvPr/>
        </p:nvCxnSpPr>
        <p:spPr>
          <a:xfrm>
            <a:off x="0" y="4648200"/>
            <a:ext cx="9144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096000"/>
            <a:ext cx="9144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457200" y="1874838"/>
            <a:ext cx="8229600" cy="4525962"/>
          </a:xfrm>
        </p:spPr>
        <p:txBody>
          <a:bodyPr/>
          <a:lstStyle/>
          <a:p>
            <a:pPr>
              <a:buFont typeface="Arial" charset="0"/>
              <a:buNone/>
            </a:pPr>
            <a:r>
              <a:rPr lang="en-US" sz="2800" dirty="0" smtClean="0">
                <a:latin typeface="Arial" charset="0"/>
                <a:cs typeface="Arial" charset="0"/>
              </a:rPr>
              <a:t>Damage to:</a:t>
            </a:r>
          </a:p>
          <a:p>
            <a:r>
              <a:rPr lang="en-US" sz="2800" dirty="0" smtClean="0">
                <a:latin typeface="Arial" charset="0"/>
                <a:cs typeface="Arial" charset="0"/>
              </a:rPr>
              <a:t>Heart</a:t>
            </a:r>
          </a:p>
          <a:p>
            <a:r>
              <a:rPr lang="en-US" sz="2800" dirty="0" smtClean="0">
                <a:latin typeface="Arial" charset="0"/>
                <a:cs typeface="Arial" charset="0"/>
              </a:rPr>
              <a:t>Kidneys</a:t>
            </a:r>
          </a:p>
          <a:p>
            <a:r>
              <a:rPr lang="en-US" sz="2800" dirty="0" smtClean="0">
                <a:latin typeface="Arial" charset="0"/>
                <a:cs typeface="Arial" charset="0"/>
              </a:rPr>
              <a:t>Central Nervous System</a:t>
            </a:r>
            <a:br>
              <a:rPr lang="en-US" sz="2800" dirty="0" smtClean="0">
                <a:latin typeface="Arial" charset="0"/>
                <a:cs typeface="Arial" charset="0"/>
              </a:rPr>
            </a:br>
            <a:r>
              <a:rPr lang="en-US" sz="2800" dirty="0" smtClean="0">
                <a:latin typeface="Arial" charset="0"/>
                <a:cs typeface="Arial" charset="0"/>
              </a:rPr>
              <a:t> (neurotoxin)</a:t>
            </a:r>
          </a:p>
        </p:txBody>
      </p:sp>
      <p:sp>
        <p:nvSpPr>
          <p:cNvPr id="4" name="Rectangle 3"/>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1" name="Title 1"/>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Human Health Effects of Mercury</a:t>
            </a:r>
          </a:p>
        </p:txBody>
      </p:sp>
      <p:pic>
        <p:nvPicPr>
          <p:cNvPr id="22532" name="Picture 7" descr="nadp_logo_a_rgb.jpg"/>
          <p:cNvPicPr>
            <a:picLocks noChangeAspect="1"/>
          </p:cNvPicPr>
          <p:nvPr/>
        </p:nvPicPr>
        <p:blipFill>
          <a:blip r:embed="rId3" cstate="print"/>
          <a:srcRect/>
          <a:stretch>
            <a:fillRect/>
          </a:stretch>
        </p:blipFill>
        <p:spPr bwMode="auto">
          <a:xfrm>
            <a:off x="7929563" y="6399213"/>
            <a:ext cx="876300" cy="314325"/>
          </a:xfrm>
          <a:prstGeom prst="rect">
            <a:avLst/>
          </a:prstGeom>
          <a:noFill/>
          <a:ln w="9525">
            <a:noFill/>
            <a:miter lim="800000"/>
            <a:headEnd/>
            <a:tailEnd/>
          </a:ln>
        </p:spPr>
      </p:pic>
      <p:pic>
        <p:nvPicPr>
          <p:cNvPr id="22533" name="Picture 6" descr="familyfishing.jpg"/>
          <p:cNvPicPr>
            <a:picLocks noChangeAspect="1"/>
          </p:cNvPicPr>
          <p:nvPr/>
        </p:nvPicPr>
        <p:blipFill>
          <a:blip r:embed="rId4" cstate="print"/>
          <a:srcRect/>
          <a:stretch>
            <a:fillRect/>
          </a:stretch>
        </p:blipFill>
        <p:spPr bwMode="auto">
          <a:xfrm>
            <a:off x="5126038" y="1905000"/>
            <a:ext cx="3725862"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457200" y="1295400"/>
            <a:ext cx="8229600" cy="1752600"/>
          </a:xfrm>
        </p:spPr>
        <p:txBody>
          <a:bodyPr/>
          <a:lstStyle/>
          <a:p>
            <a:pPr marL="0" indent="0">
              <a:buFont typeface="Arial" charset="0"/>
              <a:buNone/>
            </a:pPr>
            <a:r>
              <a:rPr lang="en-US" sz="2800" dirty="0" smtClean="0">
                <a:latin typeface="Arial" charset="0"/>
                <a:cs typeface="Arial" charset="0"/>
              </a:rPr>
              <a:t>Issued advisories for populations at risk to limit fish intake and avoid various larger species.</a:t>
            </a:r>
          </a:p>
        </p:txBody>
      </p:sp>
      <p:sp>
        <p:nvSpPr>
          <p:cNvPr id="4" name="Rectangle 3"/>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79" name="Title 1"/>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Advisories &amp; Guidelines</a:t>
            </a:r>
          </a:p>
        </p:txBody>
      </p:sp>
      <p:pic>
        <p:nvPicPr>
          <p:cNvPr id="24580" name="Picture 7" descr="nadp_logo_a_rgb.jpg"/>
          <p:cNvPicPr>
            <a:picLocks noChangeAspect="1"/>
          </p:cNvPicPr>
          <p:nvPr/>
        </p:nvPicPr>
        <p:blipFill>
          <a:blip r:embed="rId2" cstate="print"/>
          <a:srcRect/>
          <a:stretch>
            <a:fillRect/>
          </a:stretch>
        </p:blipFill>
        <p:spPr bwMode="auto">
          <a:xfrm>
            <a:off x="7929563" y="6399213"/>
            <a:ext cx="876300" cy="314325"/>
          </a:xfrm>
          <a:prstGeom prst="rect">
            <a:avLst/>
          </a:prstGeom>
          <a:noFill/>
          <a:ln w="9525">
            <a:noFill/>
            <a:miter lim="800000"/>
            <a:headEnd/>
            <a:tailEnd/>
          </a:ln>
        </p:spPr>
      </p:pic>
      <p:sp>
        <p:nvSpPr>
          <p:cNvPr id="24581" name="TextBox 6"/>
          <p:cNvSpPr txBox="1">
            <a:spLocks noChangeArrowheads="1"/>
          </p:cNvSpPr>
          <p:nvPr/>
        </p:nvSpPr>
        <p:spPr bwMode="auto">
          <a:xfrm>
            <a:off x="5791200" y="4242137"/>
            <a:ext cx="3200400" cy="1015663"/>
          </a:xfrm>
          <a:prstGeom prst="rect">
            <a:avLst/>
          </a:prstGeom>
          <a:noFill/>
          <a:ln w="9525">
            <a:noFill/>
            <a:miter lim="800000"/>
            <a:headEnd/>
            <a:tailEnd/>
          </a:ln>
        </p:spPr>
        <p:txBody>
          <a:bodyPr>
            <a:spAutoFit/>
          </a:bodyPr>
          <a:lstStyle/>
          <a:p>
            <a:r>
              <a:rPr lang="en-US" sz="2000" dirty="0">
                <a:cs typeface="Arial" charset="0"/>
              </a:rPr>
              <a:t>USEPA guidelines for safe fish consumption: levels of under 0.3 parts per million.</a:t>
            </a:r>
            <a:endParaRPr lang="en-US" sz="2000" dirty="0">
              <a:latin typeface="Calibri" pitchFamily="34" charset="0"/>
            </a:endParaRPr>
          </a:p>
        </p:txBody>
      </p:sp>
      <p:pic>
        <p:nvPicPr>
          <p:cNvPr id="24582" name="Picture 7" descr="2008 EPA Fish Advisories.jpg"/>
          <p:cNvPicPr>
            <a:picLocks noChangeAspect="1"/>
          </p:cNvPicPr>
          <p:nvPr/>
        </p:nvPicPr>
        <p:blipFill>
          <a:blip r:embed="rId3" cstate="print"/>
          <a:srcRect l="19084" t="17778" r="18225" b="18889"/>
          <a:stretch>
            <a:fillRect/>
          </a:stretch>
        </p:blipFill>
        <p:spPr bwMode="auto">
          <a:xfrm>
            <a:off x="533400" y="2285999"/>
            <a:ext cx="5715000" cy="4462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105400" cy="4525963"/>
          </a:xfrm>
        </p:spPr>
        <p:txBody>
          <a:bodyPr rtlCol="0">
            <a:normAutofit fontScale="92500"/>
          </a:bodyPr>
          <a:lstStyle/>
          <a:p>
            <a:pPr marL="0" indent="0" fontAlgn="auto">
              <a:spcAft>
                <a:spcPts val="0"/>
              </a:spcAft>
              <a:buFont typeface="Arial" pitchFamily="34" charset="0"/>
              <a:buNone/>
              <a:defRPr/>
            </a:pPr>
            <a:r>
              <a:rPr lang="en-US" sz="2800" dirty="0" smtClean="0">
                <a:latin typeface="Arial" pitchFamily="34" charset="0"/>
                <a:cs typeface="Arial" pitchFamily="34" charset="0"/>
              </a:rPr>
              <a:t>Studies show nearly all fish contain traces of methyl mercury.</a:t>
            </a:r>
          </a:p>
          <a:p>
            <a:pPr fontAlgn="auto">
              <a:spcAft>
                <a:spcPts val="0"/>
              </a:spcAft>
              <a:buFont typeface="Arial" pitchFamily="34" charset="0"/>
              <a:buNone/>
              <a:defRPr/>
            </a:pPr>
            <a:endParaRPr lang="en-US" sz="2800" dirty="0" smtClean="0">
              <a:latin typeface="Arial" pitchFamily="34" charset="0"/>
              <a:cs typeface="Arial" pitchFamily="34" charset="0"/>
            </a:endParaRPr>
          </a:p>
          <a:p>
            <a:pPr marL="0" indent="0" fontAlgn="auto">
              <a:spcAft>
                <a:spcPts val="0"/>
              </a:spcAft>
              <a:buFont typeface="Arial" pitchFamily="34" charset="0"/>
              <a:buNone/>
              <a:defRPr/>
            </a:pPr>
            <a:r>
              <a:rPr lang="en-US" sz="2800" dirty="0" smtClean="0">
                <a:latin typeface="Arial" pitchFamily="34" charset="0"/>
                <a:cs typeface="Arial" pitchFamily="34" charset="0"/>
              </a:rPr>
              <a:t>Methyl mercury concentrations are highest in fish living in:</a:t>
            </a:r>
          </a:p>
          <a:p>
            <a:pPr fontAlgn="auto">
              <a:spcAft>
                <a:spcPts val="0"/>
              </a:spcAft>
              <a:buFont typeface="Arial" pitchFamily="34" charset="0"/>
              <a:buChar char="•"/>
              <a:defRPr/>
            </a:pPr>
            <a:r>
              <a:rPr lang="en-US" sz="2800" dirty="0" smtClean="0">
                <a:latin typeface="Arial" pitchFamily="34" charset="0"/>
                <a:cs typeface="Arial" pitchFamily="34" charset="0"/>
              </a:rPr>
              <a:t>Heavily polluted areas</a:t>
            </a:r>
          </a:p>
          <a:p>
            <a:pPr fontAlgn="auto">
              <a:spcAft>
                <a:spcPts val="0"/>
              </a:spcAft>
              <a:buFont typeface="Arial" pitchFamily="34" charset="0"/>
              <a:buChar char="•"/>
              <a:defRPr/>
            </a:pPr>
            <a:r>
              <a:rPr lang="en-US" sz="2800" dirty="0" smtClean="0">
                <a:latin typeface="Arial" pitchFamily="34" charset="0"/>
                <a:cs typeface="Arial" pitchFamily="34" charset="0"/>
              </a:rPr>
              <a:t>Coastal wetlands of Florida Everglades, Gulf of Mexico, the Atlantic Ocean, San Francisco Bay</a:t>
            </a:r>
          </a:p>
          <a:p>
            <a:pPr fontAlgn="auto">
              <a:spcAft>
                <a:spcPts val="0"/>
              </a:spcAft>
              <a:buFont typeface="Arial" pitchFamily="34" charset="0"/>
              <a:buChar char="•"/>
              <a:defRPr/>
            </a:pPr>
            <a:endParaRPr lang="en-US" sz="2800" dirty="0"/>
          </a:p>
        </p:txBody>
      </p:sp>
      <p:sp>
        <p:nvSpPr>
          <p:cNvPr id="4" name="Rectangle 3"/>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3" name="Title 1"/>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Research</a:t>
            </a:r>
          </a:p>
        </p:txBody>
      </p:sp>
      <p:pic>
        <p:nvPicPr>
          <p:cNvPr id="25604" name="Picture 7" descr="nadp_logo_a_rgb.jpg"/>
          <p:cNvPicPr>
            <a:picLocks noChangeAspect="1"/>
          </p:cNvPicPr>
          <p:nvPr/>
        </p:nvPicPr>
        <p:blipFill>
          <a:blip r:embed="rId2" cstate="print"/>
          <a:srcRect/>
          <a:stretch>
            <a:fillRect/>
          </a:stretch>
        </p:blipFill>
        <p:spPr bwMode="auto">
          <a:xfrm>
            <a:off x="7929563" y="6399213"/>
            <a:ext cx="876300" cy="314325"/>
          </a:xfrm>
          <a:prstGeom prst="rect">
            <a:avLst/>
          </a:prstGeom>
          <a:noFill/>
          <a:ln w="9525">
            <a:noFill/>
            <a:miter lim="800000"/>
            <a:headEnd/>
            <a:tailEnd/>
          </a:ln>
        </p:spPr>
      </p:pic>
      <p:pic>
        <p:nvPicPr>
          <p:cNvPr id="25605" name="Picture 6" descr="mercury_product_lg.tif"/>
          <p:cNvPicPr>
            <a:picLocks noChangeAspect="1"/>
          </p:cNvPicPr>
          <p:nvPr/>
        </p:nvPicPr>
        <p:blipFill>
          <a:blip r:embed="rId3" cstate="print"/>
          <a:srcRect/>
          <a:stretch>
            <a:fillRect/>
          </a:stretch>
        </p:blipFill>
        <p:spPr bwMode="auto">
          <a:xfrm>
            <a:off x="5449888" y="3886200"/>
            <a:ext cx="3309937" cy="2362200"/>
          </a:xfrm>
          <a:prstGeom prst="rect">
            <a:avLst/>
          </a:prstGeom>
          <a:noFill/>
          <a:ln w="9525">
            <a:noFill/>
            <a:miter lim="800000"/>
            <a:headEnd/>
            <a:tailEnd/>
          </a:ln>
        </p:spPr>
      </p:pic>
      <p:pic>
        <p:nvPicPr>
          <p:cNvPr id="25606" name="Picture 7" descr="marshsunset.jpg"/>
          <p:cNvPicPr>
            <a:picLocks noChangeAspect="1"/>
          </p:cNvPicPr>
          <p:nvPr/>
        </p:nvPicPr>
        <p:blipFill>
          <a:blip r:embed="rId4" cstate="print"/>
          <a:srcRect/>
          <a:stretch>
            <a:fillRect/>
          </a:stretch>
        </p:blipFill>
        <p:spPr bwMode="auto">
          <a:xfrm>
            <a:off x="5486400" y="1371600"/>
            <a:ext cx="3309938"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4343400" y="1600200"/>
            <a:ext cx="4572000" cy="4525963"/>
          </a:xfrm>
        </p:spPr>
        <p:txBody>
          <a:bodyPr/>
          <a:lstStyle/>
          <a:p>
            <a:pPr marL="0" indent="0">
              <a:buFont typeface="Arial" charset="0"/>
              <a:buNone/>
            </a:pPr>
            <a:r>
              <a:rPr lang="en-US" sz="2800" smtClean="0">
                <a:latin typeface="Arial" charset="0"/>
                <a:cs typeface="Arial" charset="0"/>
              </a:rPr>
              <a:t>MDN samples mercury in rain and snow to help researchers determine trends on mercury deposition: where it is deposited, at which rate, and at which concentration.</a:t>
            </a:r>
          </a:p>
        </p:txBody>
      </p:sp>
      <p:sp>
        <p:nvSpPr>
          <p:cNvPr id="4" name="Rectangle 3"/>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7" name="Title 1"/>
          <p:cNvSpPr>
            <a:spLocks noGrp="1"/>
          </p:cNvSpPr>
          <p:nvPr>
            <p:ph type="title"/>
          </p:nvPr>
        </p:nvSpPr>
        <p:spPr>
          <a:xfrm>
            <a:off x="457200" y="-76200"/>
            <a:ext cx="8229600" cy="1143000"/>
          </a:xfrm>
        </p:spPr>
        <p:txBody>
          <a:bodyPr/>
          <a:lstStyle/>
          <a:p>
            <a:r>
              <a:rPr lang="en-US" sz="3600" b="1" dirty="0" smtClean="0">
                <a:solidFill>
                  <a:schemeClr val="bg1"/>
                </a:solidFill>
                <a:latin typeface="Arial" charset="0"/>
                <a:cs typeface="Arial" charset="0"/>
              </a:rPr>
              <a:t>NADP Mercury Deposition Network</a:t>
            </a:r>
          </a:p>
        </p:txBody>
      </p:sp>
      <p:pic>
        <p:nvPicPr>
          <p:cNvPr id="26628" name="Picture 7" descr="nadp_logo_a_rgb.jpg"/>
          <p:cNvPicPr>
            <a:picLocks noChangeAspect="1"/>
          </p:cNvPicPr>
          <p:nvPr/>
        </p:nvPicPr>
        <p:blipFill>
          <a:blip r:embed="rId2" cstate="print"/>
          <a:srcRect/>
          <a:stretch>
            <a:fillRect/>
          </a:stretch>
        </p:blipFill>
        <p:spPr bwMode="auto">
          <a:xfrm>
            <a:off x="7929563" y="6399213"/>
            <a:ext cx="876300" cy="314325"/>
          </a:xfrm>
          <a:prstGeom prst="rect">
            <a:avLst/>
          </a:prstGeom>
          <a:noFill/>
          <a:ln w="9525">
            <a:noFill/>
            <a:miter lim="800000"/>
            <a:headEnd/>
            <a:tailEnd/>
          </a:ln>
        </p:spPr>
      </p:pic>
      <p:sp>
        <p:nvSpPr>
          <p:cNvPr id="26629" name="TextBox 5"/>
          <p:cNvSpPr txBox="1">
            <a:spLocks noChangeArrowheads="1"/>
          </p:cNvSpPr>
          <p:nvPr/>
        </p:nvSpPr>
        <p:spPr bwMode="auto">
          <a:xfrm>
            <a:off x="533400" y="6172200"/>
            <a:ext cx="3810000" cy="477838"/>
          </a:xfrm>
          <a:prstGeom prst="rect">
            <a:avLst/>
          </a:prstGeom>
          <a:noFill/>
          <a:ln w="9525">
            <a:noFill/>
            <a:miter lim="800000"/>
            <a:headEnd/>
            <a:tailEnd/>
          </a:ln>
        </p:spPr>
        <p:txBody>
          <a:bodyPr>
            <a:spAutoFit/>
          </a:bodyPr>
          <a:lstStyle/>
          <a:p>
            <a:pPr>
              <a:lnSpc>
                <a:spcPts val="1500"/>
              </a:lnSpc>
            </a:pPr>
            <a:r>
              <a:rPr lang="en-US" sz="1600" i="1" baseline="30000">
                <a:cs typeface="Arial" charset="0"/>
              </a:rPr>
              <a:t>Total annual average mercury concentation in rainfall (top), and total annual mercury wet deposition (bottom) in 2008.</a:t>
            </a:r>
            <a:endParaRPr lang="en-US" sz="1600">
              <a:cs typeface="Arial" charset="0"/>
            </a:endParaRPr>
          </a:p>
        </p:txBody>
      </p:sp>
      <p:pic>
        <p:nvPicPr>
          <p:cNvPr id="26630" name="Picture 7" descr="hg.jpg"/>
          <p:cNvPicPr>
            <a:picLocks noChangeAspect="1"/>
          </p:cNvPicPr>
          <p:nvPr/>
        </p:nvPicPr>
        <p:blipFill>
          <a:blip r:embed="rId3" cstate="print"/>
          <a:srcRect/>
          <a:stretch>
            <a:fillRect/>
          </a:stretch>
        </p:blipFill>
        <p:spPr bwMode="auto">
          <a:xfrm>
            <a:off x="609600" y="1219200"/>
            <a:ext cx="3429000" cy="482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71525" y="962025"/>
            <a:ext cx="7600950" cy="5819775"/>
          </a:xfrm>
          <a:prstGeom prst="rect">
            <a:avLst/>
          </a:prstGeom>
          <a:solidFill>
            <a:schemeClr val="bg1"/>
          </a:solidFill>
          <a:ln w="9525">
            <a:noFill/>
            <a:miter lim="800000"/>
            <a:headEnd/>
            <a:tailEnd/>
          </a:ln>
        </p:spPr>
      </p:pic>
      <p:sp>
        <p:nvSpPr>
          <p:cNvPr id="5" name="Rectangle 4"/>
          <p:cNvSpPr/>
          <p:nvPr/>
        </p:nvSpPr>
        <p:spPr>
          <a:xfrm>
            <a:off x="0" y="7620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1"/>
          <p:cNvSpPr txBox="1">
            <a:spLocks/>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Arial" charset="0"/>
                <a:ea typeface="+mj-ea"/>
                <a:cs typeface="Arial" charset="0"/>
              </a:rPr>
              <a:t>2009 Mercury</a:t>
            </a:r>
            <a:r>
              <a:rPr kumimoji="0" lang="en-US" sz="3600" b="1" i="0" u="none" strike="noStrike" kern="1200" cap="none" spc="0" normalizeH="0" noProof="0" dirty="0" smtClean="0">
                <a:ln>
                  <a:noFill/>
                </a:ln>
                <a:solidFill>
                  <a:schemeClr val="bg1"/>
                </a:solidFill>
                <a:effectLst/>
                <a:uLnTx/>
                <a:uFillTx/>
                <a:latin typeface="Arial" charset="0"/>
                <a:ea typeface="+mj-ea"/>
                <a:cs typeface="Arial" charset="0"/>
              </a:rPr>
              <a:t> </a:t>
            </a:r>
            <a:r>
              <a:rPr kumimoji="0" lang="en-US" sz="3600" b="1" i="0" u="none" strike="noStrike" kern="1200" cap="none" spc="0" normalizeH="0" baseline="0" noProof="0" dirty="0" smtClean="0">
                <a:ln>
                  <a:noFill/>
                </a:ln>
                <a:solidFill>
                  <a:schemeClr val="bg1"/>
                </a:solidFill>
                <a:effectLst/>
                <a:uLnTx/>
                <a:uFillTx/>
                <a:latin typeface="Arial" charset="0"/>
                <a:ea typeface="+mj-ea"/>
                <a:cs typeface="Arial" charset="0"/>
              </a:rPr>
              <a:t>Deposition</a:t>
            </a:r>
          </a:p>
        </p:txBody>
      </p:sp>
      <p:sp>
        <p:nvSpPr>
          <p:cNvPr id="7" name="Rectangle 6"/>
          <p:cNvSpPr/>
          <p:nvPr/>
        </p:nvSpPr>
        <p:spPr>
          <a:xfrm>
            <a:off x="1219200" y="6477000"/>
            <a:ext cx="6629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6400800"/>
            <a:ext cx="6858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bwMode="auto">
          <a:xfrm>
            <a:off x="533400" y="5040313"/>
            <a:ext cx="8001000" cy="2655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200" b="0" i="1" u="none" strike="noStrike" kern="1200" cap="none" spc="0" normalizeH="0" baseline="0" noProof="0" dirty="0" smtClean="0">
                <a:ln>
                  <a:noFill/>
                </a:ln>
                <a:solidFill>
                  <a:schemeClr val="tx1"/>
                </a:solidFill>
                <a:effectLst/>
                <a:uLnTx/>
                <a:uFillTx/>
                <a:latin typeface="+mj-lt"/>
                <a:ea typeface="+mn-ea"/>
                <a:cs typeface="+mn-cs"/>
              </a:rPr>
              <a:t> </a:t>
            </a:r>
            <a:r>
              <a:rPr kumimoji="0" lang="en-US" sz="1100" b="0" i="1" u="none" strike="noStrike" kern="1200" cap="none" spc="0" normalizeH="0" baseline="0" noProof="0" dirty="0" smtClean="0">
                <a:ln>
                  <a:noFill/>
                </a:ln>
                <a:solidFill>
                  <a:schemeClr val="tx1"/>
                </a:solidFill>
                <a:effectLst/>
                <a:uLnTx/>
                <a:uFillTx/>
                <a:latin typeface="+mj-lt"/>
                <a:ea typeface="+mn-ea"/>
                <a:cs typeface="+mn-cs"/>
              </a:rPr>
              <a:t>The NADP is National Research Support Project-3: A Long-Term Monitoring Program in Support of Research on the Effects of Atmospheric Chemical Deposition. More than 250 sponsors support the NADP, including private companies and other nongovernmental organizations, universities, local and state government agencies, State Agricultural Experiment Stations, national laboratories, Native American organizations, Canadian government agencies, the National Oceanic and Atmospheric Administration, the Environmental Protection Agency, the Tennessee Valley Authority, the U.S. Geological Survey, the National Park Service, the U.S. Fish &amp; Wildlife Service, the Bureau of Land Management, the U.S. Department of Agriculture - Forest Service, and the U.S. Department of Agriculture - National Institute of Food and Agriculture, under agreement no. 2008-39134-19508. Any opinions, findings, and conclusions or recommendations expressed in this publication are those of the author(s) and do not necessarily reflect the views of the sponsors or the Wisconsin state :Laboratory of Hygiene.</a:t>
            </a:r>
          </a:p>
        </p:txBody>
      </p:sp>
      <p:sp>
        <p:nvSpPr>
          <p:cNvPr id="5" name="Rectangle 4"/>
          <p:cNvSpPr/>
          <p:nvPr/>
        </p:nvSpPr>
        <p:spPr>
          <a:xfrm>
            <a:off x="609600" y="1926610"/>
            <a:ext cx="7924800" cy="1828193"/>
          </a:xfrm>
          <a:prstGeom prst="rect">
            <a:avLst/>
          </a:prstGeom>
        </p:spPr>
        <p:txBody>
          <a:bodyPr wrap="square">
            <a:spAutoFit/>
          </a:bodyPr>
          <a:lstStyle/>
          <a:p>
            <a:pPr lvl="0" algn="ctr">
              <a:spcBef>
                <a:spcPct val="20000"/>
              </a:spcBef>
            </a:pPr>
            <a:endParaRPr lang="en-US" sz="1200" dirty="0" smtClean="0">
              <a:solidFill>
                <a:prstClr val="black">
                  <a:tint val="75000"/>
                </a:prstClr>
              </a:solidFill>
            </a:endParaRPr>
          </a:p>
          <a:p>
            <a:pPr lvl="0" algn="ctr">
              <a:spcBef>
                <a:spcPct val="20000"/>
              </a:spcBef>
            </a:pPr>
            <a:r>
              <a:rPr lang="en-US" sz="1200" dirty="0" smtClean="0">
                <a:solidFill>
                  <a:prstClr val="black">
                    <a:tint val="75000"/>
                  </a:prstClr>
                </a:solidFill>
              </a:rPr>
              <a:t>For more information about this presentation or the NADP, please contact:</a:t>
            </a:r>
          </a:p>
          <a:p>
            <a:pPr lvl="0" algn="ctr">
              <a:spcBef>
                <a:spcPct val="20000"/>
              </a:spcBef>
            </a:pPr>
            <a:r>
              <a:rPr lang="en-US" sz="1200" dirty="0" smtClean="0">
                <a:solidFill>
                  <a:prstClr val="black">
                    <a:tint val="75000"/>
                  </a:prstClr>
                </a:solidFill>
              </a:rPr>
              <a:t>NADP Program Office</a:t>
            </a:r>
          </a:p>
          <a:p>
            <a:pPr lvl="0" algn="ctr">
              <a:spcBef>
                <a:spcPct val="20000"/>
              </a:spcBef>
            </a:pPr>
            <a:r>
              <a:rPr lang="en-US" sz="1200" dirty="0" smtClean="0">
                <a:solidFill>
                  <a:prstClr val="black">
                    <a:tint val="75000"/>
                  </a:prstClr>
                </a:solidFill>
              </a:rPr>
              <a:t>Wisconsin State Laboratory of Hygiene</a:t>
            </a:r>
          </a:p>
          <a:p>
            <a:pPr lvl="0" algn="ctr">
              <a:spcBef>
                <a:spcPct val="20000"/>
              </a:spcBef>
            </a:pPr>
            <a:r>
              <a:rPr lang="en-US" sz="1200" dirty="0" smtClean="0">
                <a:solidFill>
                  <a:prstClr val="black">
                    <a:tint val="75000"/>
                  </a:prstClr>
                </a:solidFill>
              </a:rPr>
              <a:t>E-mail: </a:t>
            </a:r>
            <a:r>
              <a:rPr lang="en-US" sz="1200" u="sng" dirty="0" smtClean="0">
                <a:solidFill>
                  <a:prstClr val="black">
                    <a:tint val="75000"/>
                  </a:prstClr>
                </a:solidFill>
                <a:hlinkClick r:id="rId2"/>
              </a:rPr>
              <a:t>nadp@slh.wisc.edu</a:t>
            </a:r>
            <a:endParaRPr lang="en-US" sz="1200" u="sng" dirty="0" smtClean="0">
              <a:solidFill>
                <a:prstClr val="black">
                  <a:tint val="75000"/>
                </a:prstClr>
              </a:solidFill>
            </a:endParaRPr>
          </a:p>
          <a:p>
            <a:pPr lvl="0" algn="ctr">
              <a:spcBef>
                <a:spcPct val="20000"/>
              </a:spcBef>
            </a:pPr>
            <a:endParaRPr lang="en-US" sz="1200" dirty="0" smtClean="0">
              <a:solidFill>
                <a:prstClr val="black">
                  <a:tint val="75000"/>
                </a:prstClr>
              </a:solidFill>
            </a:endParaRPr>
          </a:p>
          <a:p>
            <a:pPr lvl="0" algn="ctr">
              <a:spcBef>
                <a:spcPct val="20000"/>
              </a:spcBef>
            </a:pPr>
            <a:r>
              <a:rPr lang="en-US" sz="1200" dirty="0" smtClean="0">
                <a:solidFill>
                  <a:prstClr val="black">
                    <a:tint val="75000"/>
                  </a:prstClr>
                </a:solidFill>
              </a:rPr>
              <a:t>NADP Web site: </a:t>
            </a:r>
            <a:r>
              <a:rPr lang="en-US" sz="1200" i="1" u="sng" dirty="0" smtClean="0">
                <a:solidFill>
                  <a:prstClr val="black">
                    <a:tint val="75000"/>
                  </a:prstClr>
                </a:solidFill>
                <a:hlinkClick r:id="rId3"/>
              </a:rPr>
              <a:t>http://nadp.slh.wisc.edu</a:t>
            </a:r>
            <a:endParaRPr lang="en-US" sz="1200" dirty="0" smtClean="0">
              <a:solidFill>
                <a:prstClr val="black">
                  <a:tint val="75000"/>
                </a:prstClr>
              </a:solidFill>
            </a:endParaRPr>
          </a:p>
          <a:p>
            <a:pPr lvl="0" algn="ctr">
              <a:spcBef>
                <a:spcPct val="20000"/>
              </a:spcBef>
            </a:pPr>
            <a:r>
              <a:rPr lang="en-US" sz="1200" dirty="0" smtClean="0">
                <a:solidFill>
                  <a:prstClr val="black">
                    <a:tint val="75000"/>
                  </a:prstClr>
                </a:solidFill>
              </a:rPr>
              <a:t> </a:t>
            </a:r>
            <a:endParaRPr lang="en-US" sz="2400" dirty="0"/>
          </a:p>
        </p:txBody>
      </p:sp>
      <p:pic>
        <p:nvPicPr>
          <p:cNvPr id="6" name="Picture 7" descr="nadp_logo_c_rgb.jpg"/>
          <p:cNvPicPr>
            <a:picLocks noChangeAspect="1"/>
          </p:cNvPicPr>
          <p:nvPr/>
        </p:nvPicPr>
        <p:blipFill>
          <a:blip r:embed="rId4" cstate="print"/>
          <a:srcRect/>
          <a:stretch>
            <a:fillRect/>
          </a:stretch>
        </p:blipFill>
        <p:spPr bwMode="auto">
          <a:xfrm>
            <a:off x="722871" y="457200"/>
            <a:ext cx="3977492" cy="757237"/>
          </a:xfrm>
          <a:prstGeom prst="rect">
            <a:avLst/>
          </a:prstGeom>
          <a:noFill/>
          <a:ln w="9525">
            <a:noFill/>
            <a:miter lim="800000"/>
            <a:headEnd/>
            <a:tailEnd/>
          </a:ln>
        </p:spPr>
      </p:pic>
    </p:spTree>
    <p:extLst>
      <p:ext uri="{BB962C8B-B14F-4D97-AF65-F5344CB8AC3E}">
        <p14:creationId xmlns:p14="http://schemas.microsoft.com/office/powerpoint/2010/main" val="337292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p:cNvSpPr>
          <p:nvPr/>
        </p:nvSpPr>
        <p:spPr bwMode="auto">
          <a:xfrm>
            <a:off x="457200" y="228600"/>
            <a:ext cx="8229600" cy="4525963"/>
          </a:xfrm>
          <a:prstGeom prst="rect">
            <a:avLst/>
          </a:prstGeom>
          <a:noFill/>
          <a:ln w="9525">
            <a:noFill/>
            <a:miter lim="800000"/>
            <a:headEnd/>
            <a:tailEnd/>
          </a:ln>
        </p:spPr>
        <p:txBody>
          <a:bodyPr/>
          <a:lstStyle/>
          <a:p>
            <a:pPr marL="406400" indent="-406400" defTabSz="1371600">
              <a:spcBef>
                <a:spcPct val="20000"/>
              </a:spcBef>
              <a:buFont typeface="Arial" charset="0"/>
              <a:buChar char="•"/>
            </a:pPr>
            <a:r>
              <a:rPr lang="en-US" sz="3200">
                <a:latin typeface="Calibri" pitchFamily="34" charset="0"/>
              </a:rPr>
              <a:t>Title: 	“Contaminated Fish: The Mercury Connection”</a:t>
            </a:r>
          </a:p>
          <a:p>
            <a:pPr marL="406400" indent="-406400" defTabSz="1371600">
              <a:spcBef>
                <a:spcPct val="20000"/>
              </a:spcBef>
              <a:buFont typeface="Arial" charset="0"/>
              <a:buChar char="•"/>
            </a:pPr>
            <a:r>
              <a:rPr lang="en-US" sz="3200">
                <a:latin typeface="Calibri" pitchFamily="34" charset="0"/>
              </a:rPr>
              <a:t>Audience: High school students, high school science teachers</a:t>
            </a:r>
          </a:p>
          <a:p>
            <a:pPr marL="406400" indent="-406400" defTabSz="1371600">
              <a:spcBef>
                <a:spcPct val="20000"/>
              </a:spcBef>
              <a:buFont typeface="Arial" charset="0"/>
              <a:buChar char="•"/>
            </a:pPr>
            <a:r>
              <a:rPr lang="en-US" sz="3200">
                <a:latin typeface="Calibri" pitchFamily="34" charset="0"/>
              </a:rPr>
              <a:t>Plan: 	</a:t>
            </a:r>
            <a:r>
              <a:rPr lang="en-US" sz="2400">
                <a:latin typeface="Calibri" pitchFamily="34" charset="0"/>
              </a:rPr>
              <a:t>offer it on the web as a presentation download (for Teachers to use) or as a pdf download</a:t>
            </a:r>
          </a:p>
          <a:p>
            <a:pPr marL="406400" indent="-406400" defTabSz="1371600">
              <a:spcBef>
                <a:spcPct val="20000"/>
              </a:spcBef>
              <a:buFont typeface="Arial" charset="0"/>
              <a:buChar char="•"/>
            </a:pPr>
            <a:r>
              <a:rPr lang="en-US" sz="3200">
                <a:latin typeface="Calibri" pitchFamily="34" charset="0"/>
              </a:rPr>
              <a:t>Notes: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rtlCol="0">
            <a:normAutofit fontScale="92500" lnSpcReduction="10000"/>
          </a:bodyPr>
          <a:lstStyle/>
          <a:p>
            <a:pPr fontAlgn="auto">
              <a:spcAft>
                <a:spcPts val="0"/>
              </a:spcAft>
              <a:buFont typeface="Arial" pitchFamily="34" charset="0"/>
              <a:buNone/>
              <a:defRPr/>
            </a:pPr>
            <a:r>
              <a:rPr lang="en-US" sz="2800" b="1" i="1" dirty="0" smtClean="0">
                <a:latin typeface="Arial" pitchFamily="34" charset="0"/>
                <a:cs typeface="Arial" pitchFamily="34" charset="0"/>
              </a:rPr>
              <a:t>Natural Sources:</a:t>
            </a:r>
          </a:p>
          <a:p>
            <a:pPr fontAlgn="auto">
              <a:spcAft>
                <a:spcPts val="0"/>
              </a:spcAft>
              <a:buFont typeface="Arial" pitchFamily="34" charset="0"/>
              <a:buChar char="•"/>
              <a:defRPr/>
            </a:pPr>
            <a:r>
              <a:rPr lang="en-US" sz="2800" dirty="0" smtClean="0">
                <a:latin typeface="Arial" pitchFamily="34" charset="0"/>
                <a:cs typeface="Arial" pitchFamily="34" charset="0"/>
              </a:rPr>
              <a:t>Occurs naturally in soils, sediments, and rocks </a:t>
            </a:r>
          </a:p>
          <a:p>
            <a:pPr fontAlgn="auto">
              <a:spcAft>
                <a:spcPts val="0"/>
              </a:spcAft>
              <a:buFont typeface="Arial" pitchFamily="34" charset="0"/>
              <a:buChar char="•"/>
              <a:defRPr/>
            </a:pPr>
            <a:r>
              <a:rPr lang="en-US" sz="2800" dirty="0" smtClean="0">
                <a:latin typeface="Arial" pitchFamily="34" charset="0"/>
                <a:cs typeface="Arial" pitchFamily="34" charset="0"/>
              </a:rPr>
              <a:t>Volcanic eruptions</a:t>
            </a:r>
          </a:p>
          <a:p>
            <a:pPr fontAlgn="auto">
              <a:spcAft>
                <a:spcPts val="0"/>
              </a:spcAft>
              <a:buFont typeface="Arial" pitchFamily="34" charset="0"/>
              <a:buChar char="•"/>
              <a:defRPr/>
            </a:pPr>
            <a:r>
              <a:rPr lang="en-US" sz="2800" dirty="0" smtClean="0">
                <a:latin typeface="Arial" pitchFamily="34" charset="0"/>
                <a:cs typeface="Arial" pitchFamily="34" charset="0"/>
              </a:rPr>
              <a:t>Wildfires</a:t>
            </a:r>
          </a:p>
          <a:p>
            <a:pPr fontAlgn="auto">
              <a:spcAft>
                <a:spcPts val="0"/>
              </a:spcAft>
              <a:buFont typeface="Arial" pitchFamily="34" charset="0"/>
              <a:buNone/>
              <a:defRPr/>
            </a:pPr>
            <a:endParaRPr lang="en-US" sz="2800" dirty="0">
              <a:latin typeface="Arial" pitchFamily="34" charset="0"/>
              <a:cs typeface="Arial" pitchFamily="34" charset="0"/>
            </a:endParaRPr>
          </a:p>
          <a:p>
            <a:pPr fontAlgn="auto">
              <a:spcAft>
                <a:spcPts val="0"/>
              </a:spcAft>
              <a:buFont typeface="Arial" pitchFamily="34" charset="0"/>
              <a:buNone/>
              <a:defRPr/>
            </a:pPr>
            <a:r>
              <a:rPr lang="en-US" sz="2800" b="1" i="1" dirty="0" smtClean="0">
                <a:latin typeface="Arial" pitchFamily="34" charset="0"/>
                <a:cs typeface="Arial" pitchFamily="34" charset="0"/>
              </a:rPr>
              <a:t>Man-Made Sources:</a:t>
            </a:r>
          </a:p>
          <a:p>
            <a:pPr fontAlgn="auto">
              <a:spcAft>
                <a:spcPts val="0"/>
              </a:spcAft>
              <a:buFont typeface="Arial" pitchFamily="34" charset="0"/>
              <a:buChar char="•"/>
              <a:defRPr/>
            </a:pPr>
            <a:r>
              <a:rPr lang="en-US" sz="2800" dirty="0" smtClean="0">
                <a:latin typeface="Arial" pitchFamily="34" charset="0"/>
                <a:cs typeface="Arial" pitchFamily="34" charset="0"/>
              </a:rPr>
              <a:t>Coal combustion</a:t>
            </a:r>
          </a:p>
          <a:p>
            <a:pPr fontAlgn="auto">
              <a:spcAft>
                <a:spcPts val="0"/>
              </a:spcAft>
              <a:buFont typeface="Arial" pitchFamily="34" charset="0"/>
              <a:buChar char="•"/>
              <a:defRPr/>
            </a:pPr>
            <a:r>
              <a:rPr lang="en-US" sz="2800" dirty="0" smtClean="0">
                <a:latin typeface="Arial" pitchFamily="34" charset="0"/>
                <a:cs typeface="Arial" pitchFamily="34" charset="0"/>
              </a:rPr>
              <a:t>Medical waste incineration</a:t>
            </a:r>
          </a:p>
          <a:p>
            <a:pPr fontAlgn="auto">
              <a:spcAft>
                <a:spcPts val="0"/>
              </a:spcAft>
              <a:buFont typeface="Arial" pitchFamily="34" charset="0"/>
              <a:buChar char="•"/>
              <a:defRPr/>
            </a:pPr>
            <a:r>
              <a:rPr lang="en-US" sz="2800" dirty="0" smtClean="0">
                <a:latin typeface="Arial" pitchFamily="34" charset="0"/>
                <a:cs typeface="Arial" pitchFamily="34" charset="0"/>
              </a:rPr>
              <a:t>Chemical manufacturing</a:t>
            </a:r>
          </a:p>
          <a:p>
            <a:pPr fontAlgn="auto">
              <a:spcAft>
                <a:spcPts val="0"/>
              </a:spcAft>
              <a:buFont typeface="Arial" pitchFamily="34" charset="0"/>
              <a:buNone/>
              <a:defRPr/>
            </a:pPr>
            <a:endParaRPr lang="en-US" sz="2800" dirty="0" smtClean="0">
              <a:latin typeface="Arial" pitchFamily="34" charset="0"/>
              <a:cs typeface="Arial" pitchFamily="34" charset="0"/>
            </a:endParaRPr>
          </a:p>
          <a:p>
            <a:pPr fontAlgn="auto">
              <a:spcAft>
                <a:spcPts val="0"/>
              </a:spcAft>
              <a:buFont typeface="Arial" pitchFamily="34" charset="0"/>
              <a:buNone/>
              <a:defRPr/>
            </a:pPr>
            <a:endParaRPr lang="en-US" sz="2800" dirty="0">
              <a:latin typeface="Arial" pitchFamily="34" charset="0"/>
              <a:cs typeface="Arial" pitchFamily="34" charset="0"/>
            </a:endParaRPr>
          </a:p>
        </p:txBody>
      </p:sp>
      <p:sp>
        <p:nvSpPr>
          <p:cNvPr id="4" name="Rectangle 3"/>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3" name="Title 1"/>
          <p:cNvSpPr>
            <a:spLocks noGrp="1"/>
          </p:cNvSpPr>
          <p:nvPr>
            <p:ph type="title"/>
          </p:nvPr>
        </p:nvSpPr>
        <p:spPr>
          <a:xfrm>
            <a:off x="457200" y="-76200"/>
            <a:ext cx="8229600" cy="1143000"/>
          </a:xfrm>
        </p:spPr>
        <p:txBody>
          <a:bodyPr/>
          <a:lstStyle/>
          <a:p>
            <a:r>
              <a:rPr lang="en-US" sz="3200" b="1" dirty="0" smtClean="0">
                <a:solidFill>
                  <a:schemeClr val="bg1"/>
                </a:solidFill>
                <a:latin typeface="Arial" charset="0"/>
                <a:cs typeface="Arial" charset="0"/>
              </a:rPr>
              <a:t>Mercury Sources</a:t>
            </a:r>
          </a:p>
        </p:txBody>
      </p:sp>
      <p:pic>
        <p:nvPicPr>
          <p:cNvPr id="15364" name="Picture 4" descr="Wildfire-ISS007_Mosaic2.jpg"/>
          <p:cNvPicPr>
            <a:picLocks noChangeAspect="1"/>
          </p:cNvPicPr>
          <p:nvPr/>
        </p:nvPicPr>
        <p:blipFill>
          <a:blip r:embed="rId2" cstate="print"/>
          <a:srcRect/>
          <a:stretch>
            <a:fillRect/>
          </a:stretch>
        </p:blipFill>
        <p:spPr bwMode="auto">
          <a:xfrm>
            <a:off x="5486400" y="1295400"/>
            <a:ext cx="3390900" cy="2097088"/>
          </a:xfrm>
          <a:prstGeom prst="rect">
            <a:avLst/>
          </a:prstGeom>
          <a:noFill/>
          <a:ln w="9525">
            <a:noFill/>
            <a:miter lim="800000"/>
            <a:headEnd/>
            <a:tailEnd/>
          </a:ln>
        </p:spPr>
      </p:pic>
      <p:pic>
        <p:nvPicPr>
          <p:cNvPr id="15365" name="Picture 5" descr="chp_smokestack.jpg"/>
          <p:cNvPicPr>
            <a:picLocks noChangeAspect="1"/>
          </p:cNvPicPr>
          <p:nvPr/>
        </p:nvPicPr>
        <p:blipFill>
          <a:blip r:embed="rId3" cstate="print"/>
          <a:srcRect/>
          <a:stretch>
            <a:fillRect/>
          </a:stretch>
        </p:blipFill>
        <p:spPr bwMode="auto">
          <a:xfrm>
            <a:off x="5502275" y="3733800"/>
            <a:ext cx="3413125" cy="2438400"/>
          </a:xfrm>
          <a:prstGeom prst="rect">
            <a:avLst/>
          </a:prstGeom>
          <a:noFill/>
          <a:ln w="9525">
            <a:noFill/>
            <a:miter lim="800000"/>
            <a:headEnd/>
            <a:tailEnd/>
          </a:ln>
        </p:spPr>
      </p:pic>
      <p:pic>
        <p:nvPicPr>
          <p:cNvPr id="15366" name="Picture 7" descr="nadp_logo_a_rgb.jpg"/>
          <p:cNvPicPr>
            <a:picLocks noChangeAspect="1"/>
          </p:cNvPicPr>
          <p:nvPr/>
        </p:nvPicPr>
        <p:blipFill>
          <a:blip r:embed="rId4" cstate="print"/>
          <a:srcRect/>
          <a:stretch>
            <a:fillRect/>
          </a:stretch>
        </p:blipFill>
        <p:spPr bwMode="auto">
          <a:xfrm>
            <a:off x="7929563" y="6399213"/>
            <a:ext cx="8763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5" descr="Mercury Emissions 2000"/>
          <p:cNvPicPr>
            <a:picLocks noChangeAspect="1" noChangeArrowheads="1"/>
          </p:cNvPicPr>
          <p:nvPr/>
        </p:nvPicPr>
        <p:blipFill>
          <a:blip r:embed="rId2" cstate="print"/>
          <a:srcRect/>
          <a:stretch>
            <a:fillRect/>
          </a:stretch>
        </p:blipFill>
        <p:spPr bwMode="auto">
          <a:xfrm>
            <a:off x="457200" y="1004888"/>
            <a:ext cx="8382000" cy="5929312"/>
          </a:xfrm>
          <a:prstGeom prst="rect">
            <a:avLst/>
          </a:prstGeom>
          <a:noFill/>
        </p:spPr>
      </p:pic>
      <p:sp>
        <p:nvSpPr>
          <p:cNvPr id="5" name="Rectangle 6"/>
          <p:cNvSpPr>
            <a:spLocks noChangeArrowheads="1"/>
          </p:cNvSpPr>
          <p:nvPr/>
        </p:nvSpPr>
        <p:spPr bwMode="auto">
          <a:xfrm>
            <a:off x="-533400" y="1371600"/>
            <a:ext cx="8305800" cy="914400"/>
          </a:xfrm>
          <a:prstGeom prst="rect">
            <a:avLst/>
          </a:prstGeom>
          <a:noFill/>
          <a:ln w="9525">
            <a:noFill/>
            <a:miter lim="800000"/>
            <a:headEnd/>
            <a:tailEnd/>
          </a:ln>
          <a:effectLst/>
        </p:spPr>
        <p:txBody>
          <a:bodyPr/>
          <a:lstStyle/>
          <a:p>
            <a:pPr marL="469900" indent="-469900" algn="ctr" eaLnBrk="1" hangingPunct="1">
              <a:spcBef>
                <a:spcPct val="20000"/>
              </a:spcBef>
              <a:buClr>
                <a:schemeClr val="accent2"/>
              </a:buClr>
              <a:buFont typeface="Wingdings" pitchFamily="2" charset="2"/>
              <a:buNone/>
            </a:pPr>
            <a:endParaRPr lang="en-US" sz="2800" i="1" u="sng" dirty="0">
              <a:latin typeface="Palatino Linotype" pitchFamily="18" charset="0"/>
            </a:endParaRPr>
          </a:p>
        </p:txBody>
      </p:sp>
      <p:sp>
        <p:nvSpPr>
          <p:cNvPr id="6" name="Rectangle 5"/>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469900" indent="-469900" algn="ctr" eaLnBrk="1" hangingPunct="1">
              <a:spcBef>
                <a:spcPct val="20000"/>
              </a:spcBef>
              <a:buClr>
                <a:schemeClr val="accent2"/>
              </a:buClr>
              <a:buFont typeface="Wingdings" pitchFamily="2" charset="2"/>
              <a:buNone/>
            </a:pPr>
            <a:r>
              <a:rPr lang="en-US" sz="3200" dirty="0" smtClean="0">
                <a:solidFill>
                  <a:schemeClr val="bg1"/>
                </a:solidFill>
                <a:latin typeface="Arial" pitchFamily="34" charset="0"/>
                <a:cs typeface="Arial" pitchFamily="34" charset="0"/>
              </a:rPr>
              <a:t>Major Sources of Mercury Emission </a:t>
            </a:r>
            <a:endParaRPr lang="en-US" sz="24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p:txBody>
          <a:bodyPr/>
          <a:lstStyle/>
          <a:p>
            <a:pPr marL="514350" indent="-514350">
              <a:buFont typeface="Arial" charset="0"/>
              <a:buAutoNum type="arabicParenBoth"/>
            </a:pPr>
            <a:r>
              <a:rPr lang="en-US" sz="2800" dirty="0" smtClean="0">
                <a:latin typeface="Arial" charset="0"/>
                <a:cs typeface="Arial" charset="0"/>
              </a:rPr>
              <a:t>Rain and snow wash mercury out of the environment and into oceans, lakes, and rivers</a:t>
            </a:r>
          </a:p>
          <a:p>
            <a:pPr marL="514350" indent="-514350">
              <a:buFont typeface="Arial" charset="0"/>
              <a:buAutoNum type="arabicParenBoth"/>
            </a:pPr>
            <a:endParaRPr lang="en-US" sz="2800" dirty="0" smtClean="0">
              <a:latin typeface="Arial" charset="0"/>
              <a:cs typeface="Arial" charset="0"/>
            </a:endParaRPr>
          </a:p>
          <a:p>
            <a:pPr marL="514350" indent="-514350">
              <a:buFont typeface="Arial" charset="0"/>
              <a:buAutoNum type="arabicParenBoth"/>
            </a:pPr>
            <a:r>
              <a:rPr lang="en-US" sz="2800" dirty="0" smtClean="0">
                <a:latin typeface="Arial" charset="0"/>
                <a:cs typeface="Arial" charset="0"/>
              </a:rPr>
              <a:t>Natural processes in water convert mercury to its toxic form, methyl mercury</a:t>
            </a:r>
          </a:p>
          <a:p>
            <a:pPr marL="514350" indent="-514350">
              <a:buFont typeface="Arial" charset="0"/>
              <a:buAutoNum type="arabicParenBoth"/>
            </a:pPr>
            <a:endParaRPr lang="en-US" sz="2800" dirty="0" smtClean="0">
              <a:latin typeface="Arial" charset="0"/>
              <a:cs typeface="Arial" charset="0"/>
            </a:endParaRPr>
          </a:p>
          <a:p>
            <a:pPr marL="514350" indent="-514350">
              <a:buFont typeface="Arial" charset="0"/>
              <a:buAutoNum type="arabicParenBoth"/>
            </a:pPr>
            <a:r>
              <a:rPr lang="en-US" sz="2800" dirty="0" smtClean="0">
                <a:latin typeface="Arial" charset="0"/>
                <a:cs typeface="Arial" charset="0"/>
              </a:rPr>
              <a:t>Fish species consume methyl mercury</a:t>
            </a:r>
          </a:p>
          <a:p>
            <a:pPr marL="514350" indent="-514350">
              <a:buFont typeface="Arial" charset="0"/>
              <a:buAutoNum type="arabicParenBoth"/>
            </a:pPr>
            <a:endParaRPr lang="en-US" sz="2800" dirty="0" smtClean="0">
              <a:latin typeface="Arial" charset="0"/>
              <a:cs typeface="Arial" charset="0"/>
            </a:endParaRPr>
          </a:p>
          <a:p>
            <a:pPr marL="514350" indent="-514350">
              <a:buFont typeface="Arial" charset="0"/>
              <a:buAutoNum type="arabicParenBoth"/>
            </a:pPr>
            <a:r>
              <a:rPr lang="en-US" sz="2800" dirty="0" smtClean="0">
                <a:latin typeface="Arial" charset="0"/>
                <a:cs typeface="Arial" charset="0"/>
              </a:rPr>
              <a:t>Methyl mercury levels accumulate in large fish and humans (bioaccumulation)</a:t>
            </a:r>
          </a:p>
        </p:txBody>
      </p:sp>
      <p:sp>
        <p:nvSpPr>
          <p:cNvPr id="4" name="Rectangle 3"/>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7" name="Title 1"/>
          <p:cNvSpPr>
            <a:spLocks noGrp="1"/>
          </p:cNvSpPr>
          <p:nvPr>
            <p:ph type="title"/>
          </p:nvPr>
        </p:nvSpPr>
        <p:spPr>
          <a:xfrm>
            <a:off x="457200" y="-76200"/>
            <a:ext cx="8229600" cy="1143000"/>
          </a:xfrm>
        </p:spPr>
        <p:txBody>
          <a:bodyPr/>
          <a:lstStyle/>
          <a:p>
            <a:r>
              <a:rPr lang="en-US" sz="3200" b="1" dirty="0" smtClean="0">
                <a:solidFill>
                  <a:schemeClr val="bg1"/>
                </a:solidFill>
                <a:latin typeface="Arial" charset="0"/>
                <a:cs typeface="Arial" charset="0"/>
              </a:rPr>
              <a:t>Mercury Transport</a:t>
            </a:r>
          </a:p>
        </p:txBody>
      </p:sp>
      <p:pic>
        <p:nvPicPr>
          <p:cNvPr id="16388" name="Picture 7" descr="nadp_logo_a_rgb.jpg"/>
          <p:cNvPicPr>
            <a:picLocks noChangeAspect="1"/>
          </p:cNvPicPr>
          <p:nvPr/>
        </p:nvPicPr>
        <p:blipFill>
          <a:blip r:embed="rId2" cstate="print"/>
          <a:srcRect/>
          <a:stretch>
            <a:fillRect/>
          </a:stretch>
        </p:blipFill>
        <p:spPr bwMode="auto">
          <a:xfrm>
            <a:off x="7929563" y="6399213"/>
            <a:ext cx="876300" cy="314325"/>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l="8740" t="11340" r="2913"/>
          <a:stretch>
            <a:fillRect/>
          </a:stretch>
        </p:blipFill>
        <p:spPr bwMode="auto">
          <a:xfrm>
            <a:off x="7437437" y="550726"/>
            <a:ext cx="1554163" cy="12018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514350" y="838200"/>
            <a:ext cx="7943850" cy="5966128"/>
          </a:xfrm>
          <a:prstGeom prst="rect">
            <a:avLst/>
          </a:prstGeom>
          <a:noFill/>
          <a:ln w="9525">
            <a:noFill/>
            <a:miter lim="800000"/>
            <a:headEnd/>
            <a:tailEnd/>
          </a:ln>
          <a:effectLst/>
        </p:spPr>
      </p:pic>
      <p:sp>
        <p:nvSpPr>
          <p:cNvPr id="3" name="Rectangle 2"/>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itle 1"/>
          <p:cNvSpPr txBox="1">
            <a:spLocks/>
          </p:cNvSpPr>
          <p:nvPr/>
        </p:nvSpPr>
        <p:spPr>
          <a:xfrm>
            <a:off x="457200"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Arial" charset="0"/>
                <a:ea typeface="+mj-ea"/>
                <a:cs typeface="Arial" charset="0"/>
              </a:rPr>
              <a:t>Mercury Transport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0" name="Title 1"/>
          <p:cNvSpPr>
            <a:spLocks noGrp="1"/>
          </p:cNvSpPr>
          <p:nvPr>
            <p:ph type="title"/>
          </p:nvPr>
        </p:nvSpPr>
        <p:spPr>
          <a:xfrm>
            <a:off x="457200" y="-76200"/>
            <a:ext cx="8229600" cy="1143000"/>
          </a:xfrm>
        </p:spPr>
        <p:txBody>
          <a:bodyPr/>
          <a:lstStyle/>
          <a:p>
            <a:r>
              <a:rPr lang="en-US" sz="3200" b="1" smtClean="0">
                <a:solidFill>
                  <a:schemeClr val="bg1"/>
                </a:solidFill>
                <a:latin typeface="Arial" charset="0"/>
                <a:cs typeface="Arial" charset="0"/>
              </a:rPr>
              <a:t>Up the Food Chain</a:t>
            </a:r>
          </a:p>
        </p:txBody>
      </p:sp>
      <p:pic>
        <p:nvPicPr>
          <p:cNvPr id="17411" name="Picture 7" descr="nadp_logo_a_rgb.jpg"/>
          <p:cNvPicPr>
            <a:picLocks noChangeAspect="1"/>
          </p:cNvPicPr>
          <p:nvPr/>
        </p:nvPicPr>
        <p:blipFill>
          <a:blip r:embed="rId2" cstate="print"/>
          <a:srcRect/>
          <a:stretch>
            <a:fillRect/>
          </a:stretch>
        </p:blipFill>
        <p:spPr bwMode="auto">
          <a:xfrm>
            <a:off x="7929563" y="6399213"/>
            <a:ext cx="876300" cy="314325"/>
          </a:xfrm>
          <a:prstGeom prst="rect">
            <a:avLst/>
          </a:prstGeom>
          <a:noFill/>
          <a:ln w="9525">
            <a:noFill/>
            <a:miter lim="800000"/>
            <a:headEnd/>
            <a:tailEnd/>
          </a:ln>
        </p:spPr>
      </p:pic>
      <p:pic>
        <p:nvPicPr>
          <p:cNvPr id="17412" name="Picture 5" descr="MercuryFoodChain.jpg"/>
          <p:cNvPicPr>
            <a:picLocks noChangeAspect="1"/>
          </p:cNvPicPr>
          <p:nvPr/>
        </p:nvPicPr>
        <p:blipFill>
          <a:blip r:embed="rId3" cstate="print"/>
          <a:srcRect/>
          <a:stretch>
            <a:fillRect/>
          </a:stretch>
        </p:blipFill>
        <p:spPr bwMode="auto">
          <a:xfrm>
            <a:off x="1600200" y="1143000"/>
            <a:ext cx="5867400" cy="545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81000" y="6296757"/>
            <a:ext cx="1866807" cy="424717"/>
          </a:xfrm>
        </p:spPr>
        <p:txBody>
          <a:bodyPr/>
          <a:lstStyle/>
          <a:p>
            <a:endParaRPr lang="en-US"/>
          </a:p>
        </p:txBody>
      </p:sp>
      <p:sp>
        <p:nvSpPr>
          <p:cNvPr id="5" name="Footer Placeholder 4"/>
          <p:cNvSpPr>
            <a:spLocks noGrp="1"/>
          </p:cNvSpPr>
          <p:nvPr>
            <p:ph type="ftr" sz="quarter" idx="11"/>
          </p:nvPr>
        </p:nvSpPr>
        <p:spPr>
          <a:xfrm>
            <a:off x="3143284" y="6296757"/>
            <a:ext cx="2533524" cy="424717"/>
          </a:xfrm>
        </p:spPr>
        <p:txBody>
          <a:bodyPr/>
          <a:lstStyle/>
          <a:p>
            <a:endParaRPr lang="en-US"/>
          </a:p>
        </p:txBody>
      </p:sp>
      <p:pic>
        <p:nvPicPr>
          <p:cNvPr id="6" name="Picture 4" descr="Hgcycletoangela"/>
          <p:cNvPicPr>
            <a:picLocks noChangeAspect="1" noChangeArrowheads="1"/>
          </p:cNvPicPr>
          <p:nvPr/>
        </p:nvPicPr>
        <p:blipFill>
          <a:blip r:embed="rId3" cstate="print"/>
          <a:srcRect/>
          <a:stretch>
            <a:fillRect/>
          </a:stretch>
        </p:blipFill>
        <p:spPr bwMode="auto">
          <a:xfrm>
            <a:off x="646096" y="685800"/>
            <a:ext cx="8151737" cy="6280150"/>
          </a:xfrm>
          <a:prstGeom prst="rect">
            <a:avLst/>
          </a:prstGeom>
          <a:noFill/>
          <a:ln w="9525">
            <a:noFill/>
            <a:miter lim="800000"/>
            <a:headEnd/>
            <a:tailEnd/>
          </a:ln>
        </p:spPr>
      </p:pic>
      <p:sp>
        <p:nvSpPr>
          <p:cNvPr id="7" name="Rectangle 6"/>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txBox="1">
            <a:spLocks/>
          </p:cNvSpPr>
          <p:nvPr/>
        </p:nvSpPr>
        <p:spPr>
          <a:xfrm>
            <a:off x="457200" y="152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Arial" charset="0"/>
                <a:ea typeface="+mj-ea"/>
                <a:cs typeface="Arial" charset="0"/>
              </a:rPr>
              <a:t>The Aquatic Mercury Cycle</a:t>
            </a:r>
          </a:p>
        </p:txBody>
      </p:sp>
      <p:sp>
        <p:nvSpPr>
          <p:cNvPr id="9" name="Oval 8"/>
          <p:cNvSpPr/>
          <p:nvPr/>
        </p:nvSpPr>
        <p:spPr>
          <a:xfrm>
            <a:off x="2362200" y="2819400"/>
            <a:ext cx="3810000" cy="3200400"/>
          </a:xfrm>
          <a:prstGeom prst="ellipse">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pPr algn="r"/>
            <a:r>
              <a:rPr lang="en-US" sz="2000" dirty="0" smtClean="0">
                <a:solidFill>
                  <a:srgbClr val="FF0000"/>
                </a:solidFill>
                <a:latin typeface="Palatino Linotype" pitchFamily="18" charset="0"/>
              </a:rPr>
              <a:t>Food Chain </a:t>
            </a:r>
            <a:endParaRPr lang="en-US" sz="2000" dirty="0">
              <a:solidFill>
                <a:srgbClr val="FF0000"/>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447800"/>
            <a:ext cx="7010400" cy="609600"/>
          </a:xfrm>
        </p:spPr>
        <p:txBody>
          <a:bodyPr/>
          <a:lstStyle/>
          <a:p>
            <a:pPr marL="0" indent="0">
              <a:spcBef>
                <a:spcPct val="0"/>
              </a:spcBef>
              <a:buFont typeface="Arial" charset="0"/>
              <a:buNone/>
            </a:pPr>
            <a:r>
              <a:rPr lang="en-US" sz="2800" smtClean="0">
                <a:latin typeface="Arial" charset="0"/>
                <a:cs typeface="Arial" charset="0"/>
              </a:rPr>
              <a:t>Large, long-living predator fish</a:t>
            </a:r>
          </a:p>
        </p:txBody>
      </p:sp>
      <p:sp>
        <p:nvSpPr>
          <p:cNvPr id="7" name="Rectangle 6"/>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Top of the Aquatic Food Chain</a:t>
            </a:r>
          </a:p>
        </p:txBody>
      </p:sp>
      <p:pic>
        <p:nvPicPr>
          <p:cNvPr id="18436" name="Picture 7" descr="nadp_logo_a_rgb.jpg"/>
          <p:cNvPicPr>
            <a:picLocks noChangeAspect="1"/>
          </p:cNvPicPr>
          <p:nvPr/>
        </p:nvPicPr>
        <p:blipFill>
          <a:blip r:embed="rId3" cstate="print"/>
          <a:srcRect/>
          <a:stretch>
            <a:fillRect/>
          </a:stretch>
        </p:blipFill>
        <p:spPr bwMode="auto">
          <a:xfrm>
            <a:off x="7929563" y="6399213"/>
            <a:ext cx="876300" cy="314325"/>
          </a:xfrm>
          <a:prstGeom prst="rect">
            <a:avLst/>
          </a:prstGeom>
          <a:noFill/>
          <a:ln w="9525">
            <a:noFill/>
            <a:miter lim="800000"/>
            <a:headEnd/>
            <a:tailEnd/>
          </a:ln>
        </p:spPr>
      </p:pic>
      <p:pic>
        <p:nvPicPr>
          <p:cNvPr id="18437" name="Picture 8" descr="Shark.jpg"/>
          <p:cNvPicPr>
            <a:picLocks noChangeAspect="1"/>
          </p:cNvPicPr>
          <p:nvPr/>
        </p:nvPicPr>
        <p:blipFill>
          <a:blip r:embed="rId4" cstate="print"/>
          <a:srcRect/>
          <a:stretch>
            <a:fillRect/>
          </a:stretch>
        </p:blipFill>
        <p:spPr bwMode="auto">
          <a:xfrm>
            <a:off x="228600" y="2590800"/>
            <a:ext cx="3048000" cy="1100138"/>
          </a:xfrm>
          <a:prstGeom prst="rect">
            <a:avLst/>
          </a:prstGeom>
          <a:noFill/>
          <a:ln w="9525">
            <a:noFill/>
            <a:miter lim="800000"/>
            <a:headEnd/>
            <a:tailEnd/>
          </a:ln>
        </p:spPr>
      </p:pic>
      <p:sp>
        <p:nvSpPr>
          <p:cNvPr id="18438" name="TextBox 9"/>
          <p:cNvSpPr txBox="1">
            <a:spLocks noChangeArrowheads="1"/>
          </p:cNvSpPr>
          <p:nvPr/>
        </p:nvSpPr>
        <p:spPr bwMode="auto">
          <a:xfrm>
            <a:off x="381000" y="3733800"/>
            <a:ext cx="2590800" cy="369888"/>
          </a:xfrm>
          <a:prstGeom prst="rect">
            <a:avLst/>
          </a:prstGeom>
          <a:noFill/>
          <a:ln w="9525">
            <a:noFill/>
            <a:miter lim="800000"/>
            <a:headEnd/>
            <a:tailEnd/>
          </a:ln>
        </p:spPr>
        <p:txBody>
          <a:bodyPr>
            <a:spAutoFit/>
          </a:bodyPr>
          <a:lstStyle/>
          <a:p>
            <a:pPr algn="ctr"/>
            <a:r>
              <a:rPr lang="en-US">
                <a:cs typeface="Arial" charset="0"/>
              </a:rPr>
              <a:t>Shark</a:t>
            </a:r>
            <a:endParaRPr lang="en-US">
              <a:latin typeface="Calibri" pitchFamily="34" charset="0"/>
            </a:endParaRPr>
          </a:p>
        </p:txBody>
      </p:sp>
      <p:pic>
        <p:nvPicPr>
          <p:cNvPr id="18439" name="Picture 10" descr="kingmackerel.jpg"/>
          <p:cNvPicPr>
            <a:picLocks noChangeAspect="1"/>
          </p:cNvPicPr>
          <p:nvPr/>
        </p:nvPicPr>
        <p:blipFill>
          <a:blip r:embed="rId5" cstate="print"/>
          <a:srcRect/>
          <a:stretch>
            <a:fillRect/>
          </a:stretch>
        </p:blipFill>
        <p:spPr bwMode="auto">
          <a:xfrm>
            <a:off x="3733800" y="2514600"/>
            <a:ext cx="2514600" cy="798513"/>
          </a:xfrm>
          <a:prstGeom prst="rect">
            <a:avLst/>
          </a:prstGeom>
          <a:noFill/>
          <a:ln w="9525">
            <a:noFill/>
            <a:miter lim="800000"/>
            <a:headEnd/>
            <a:tailEnd/>
          </a:ln>
        </p:spPr>
      </p:pic>
      <p:sp>
        <p:nvSpPr>
          <p:cNvPr id="18440" name="TextBox 11"/>
          <p:cNvSpPr txBox="1">
            <a:spLocks noChangeArrowheads="1"/>
          </p:cNvSpPr>
          <p:nvPr/>
        </p:nvSpPr>
        <p:spPr bwMode="auto">
          <a:xfrm>
            <a:off x="3657600" y="3429000"/>
            <a:ext cx="2667000" cy="369888"/>
          </a:xfrm>
          <a:prstGeom prst="rect">
            <a:avLst/>
          </a:prstGeom>
          <a:noFill/>
          <a:ln w="9525">
            <a:noFill/>
            <a:miter lim="800000"/>
            <a:headEnd/>
            <a:tailEnd/>
          </a:ln>
        </p:spPr>
        <p:txBody>
          <a:bodyPr>
            <a:spAutoFit/>
          </a:bodyPr>
          <a:lstStyle/>
          <a:p>
            <a:pPr algn="ctr"/>
            <a:r>
              <a:rPr lang="en-US">
                <a:cs typeface="Arial" charset="0"/>
              </a:rPr>
              <a:t>King mackerel</a:t>
            </a:r>
            <a:endParaRPr lang="en-US">
              <a:latin typeface="Calibri" pitchFamily="34" charset="0"/>
            </a:endParaRPr>
          </a:p>
        </p:txBody>
      </p:sp>
      <p:pic>
        <p:nvPicPr>
          <p:cNvPr id="18441" name="Picture 12" descr="LMBass.jpg"/>
          <p:cNvPicPr>
            <a:picLocks noChangeAspect="1"/>
          </p:cNvPicPr>
          <p:nvPr/>
        </p:nvPicPr>
        <p:blipFill>
          <a:blip r:embed="rId6" cstate="print"/>
          <a:srcRect/>
          <a:stretch>
            <a:fillRect/>
          </a:stretch>
        </p:blipFill>
        <p:spPr bwMode="auto">
          <a:xfrm>
            <a:off x="6781800" y="4495800"/>
            <a:ext cx="2058988" cy="855663"/>
          </a:xfrm>
          <a:prstGeom prst="rect">
            <a:avLst/>
          </a:prstGeom>
          <a:noFill/>
          <a:ln w="9525">
            <a:noFill/>
            <a:miter lim="800000"/>
            <a:headEnd/>
            <a:tailEnd/>
          </a:ln>
        </p:spPr>
      </p:pic>
      <p:sp>
        <p:nvSpPr>
          <p:cNvPr id="18442" name="TextBox 13"/>
          <p:cNvSpPr txBox="1">
            <a:spLocks noChangeArrowheads="1"/>
          </p:cNvSpPr>
          <p:nvPr/>
        </p:nvSpPr>
        <p:spPr bwMode="auto">
          <a:xfrm>
            <a:off x="6781800" y="5403850"/>
            <a:ext cx="2057400" cy="369888"/>
          </a:xfrm>
          <a:prstGeom prst="rect">
            <a:avLst/>
          </a:prstGeom>
          <a:noFill/>
          <a:ln w="9525">
            <a:noFill/>
            <a:miter lim="800000"/>
            <a:headEnd/>
            <a:tailEnd/>
          </a:ln>
        </p:spPr>
        <p:txBody>
          <a:bodyPr>
            <a:spAutoFit/>
          </a:bodyPr>
          <a:lstStyle/>
          <a:p>
            <a:pPr algn="ctr"/>
            <a:r>
              <a:rPr lang="en-US">
                <a:cs typeface="Arial" charset="0"/>
              </a:rPr>
              <a:t>Largemouth bass</a:t>
            </a:r>
            <a:endParaRPr lang="en-US">
              <a:latin typeface="Calibri" pitchFamily="34" charset="0"/>
            </a:endParaRPr>
          </a:p>
        </p:txBody>
      </p:sp>
      <p:pic>
        <p:nvPicPr>
          <p:cNvPr id="18443" name="Picture 14" descr="Northern Pike.tif"/>
          <p:cNvPicPr>
            <a:picLocks noChangeAspect="1"/>
          </p:cNvPicPr>
          <p:nvPr/>
        </p:nvPicPr>
        <p:blipFill>
          <a:blip r:embed="rId7" cstate="print"/>
          <a:srcRect/>
          <a:stretch>
            <a:fillRect/>
          </a:stretch>
        </p:blipFill>
        <p:spPr bwMode="auto">
          <a:xfrm>
            <a:off x="3810000" y="3962400"/>
            <a:ext cx="2286000" cy="838200"/>
          </a:xfrm>
          <a:prstGeom prst="rect">
            <a:avLst/>
          </a:prstGeom>
          <a:noFill/>
          <a:ln w="9525">
            <a:noFill/>
            <a:miter lim="800000"/>
            <a:headEnd/>
            <a:tailEnd/>
          </a:ln>
        </p:spPr>
      </p:pic>
      <p:sp>
        <p:nvSpPr>
          <p:cNvPr id="18444" name="TextBox 15"/>
          <p:cNvSpPr txBox="1">
            <a:spLocks noChangeArrowheads="1"/>
          </p:cNvSpPr>
          <p:nvPr/>
        </p:nvSpPr>
        <p:spPr bwMode="auto">
          <a:xfrm>
            <a:off x="3810000" y="4843463"/>
            <a:ext cx="2286000" cy="369887"/>
          </a:xfrm>
          <a:prstGeom prst="rect">
            <a:avLst/>
          </a:prstGeom>
          <a:noFill/>
          <a:ln w="9525">
            <a:noFill/>
            <a:miter lim="800000"/>
            <a:headEnd/>
            <a:tailEnd/>
          </a:ln>
        </p:spPr>
        <p:txBody>
          <a:bodyPr>
            <a:spAutoFit/>
          </a:bodyPr>
          <a:lstStyle/>
          <a:p>
            <a:pPr algn="ctr"/>
            <a:r>
              <a:rPr lang="en-US">
                <a:cs typeface="Arial" charset="0"/>
              </a:rPr>
              <a:t>Northern pike</a:t>
            </a:r>
            <a:endParaRPr lang="en-US">
              <a:latin typeface="Calibri" pitchFamily="34" charset="0"/>
            </a:endParaRPr>
          </a:p>
        </p:txBody>
      </p:sp>
      <p:pic>
        <p:nvPicPr>
          <p:cNvPr id="18445" name="Picture 16" descr="Walleye.tif"/>
          <p:cNvPicPr>
            <a:picLocks noChangeAspect="1"/>
          </p:cNvPicPr>
          <p:nvPr/>
        </p:nvPicPr>
        <p:blipFill>
          <a:blip r:embed="rId8" cstate="print"/>
          <a:srcRect/>
          <a:stretch>
            <a:fillRect/>
          </a:stretch>
        </p:blipFill>
        <p:spPr bwMode="auto">
          <a:xfrm>
            <a:off x="6858000" y="3124200"/>
            <a:ext cx="1905000" cy="733425"/>
          </a:xfrm>
          <a:prstGeom prst="rect">
            <a:avLst/>
          </a:prstGeom>
          <a:noFill/>
          <a:ln w="9525">
            <a:noFill/>
            <a:miter lim="800000"/>
            <a:headEnd/>
            <a:tailEnd/>
          </a:ln>
        </p:spPr>
      </p:pic>
      <p:sp>
        <p:nvSpPr>
          <p:cNvPr id="18446" name="TextBox 17"/>
          <p:cNvSpPr txBox="1">
            <a:spLocks noChangeArrowheads="1"/>
          </p:cNvSpPr>
          <p:nvPr/>
        </p:nvSpPr>
        <p:spPr bwMode="auto">
          <a:xfrm>
            <a:off x="6858000" y="3886200"/>
            <a:ext cx="1905000" cy="369888"/>
          </a:xfrm>
          <a:prstGeom prst="rect">
            <a:avLst/>
          </a:prstGeom>
          <a:noFill/>
          <a:ln w="9525">
            <a:noFill/>
            <a:miter lim="800000"/>
            <a:headEnd/>
            <a:tailEnd/>
          </a:ln>
        </p:spPr>
        <p:txBody>
          <a:bodyPr>
            <a:spAutoFit/>
          </a:bodyPr>
          <a:lstStyle/>
          <a:p>
            <a:pPr algn="ctr"/>
            <a:r>
              <a:rPr lang="en-US">
                <a:cs typeface="Arial" charset="0"/>
              </a:rPr>
              <a:t>Walleye</a:t>
            </a:r>
            <a:endParaRPr lang="en-US">
              <a:latin typeface="Calibri" pitchFamily="34" charset="0"/>
            </a:endParaRPr>
          </a:p>
        </p:txBody>
      </p:sp>
      <p:pic>
        <p:nvPicPr>
          <p:cNvPr id="18447" name="Picture 19" descr="lake_trout.gif"/>
          <p:cNvPicPr>
            <a:picLocks noChangeAspect="1"/>
          </p:cNvPicPr>
          <p:nvPr/>
        </p:nvPicPr>
        <p:blipFill>
          <a:blip r:embed="rId9" cstate="print"/>
          <a:srcRect/>
          <a:stretch>
            <a:fillRect/>
          </a:stretch>
        </p:blipFill>
        <p:spPr bwMode="auto">
          <a:xfrm>
            <a:off x="4114800" y="5562600"/>
            <a:ext cx="1822450" cy="685800"/>
          </a:xfrm>
          <a:prstGeom prst="rect">
            <a:avLst/>
          </a:prstGeom>
          <a:noFill/>
          <a:ln w="9525">
            <a:noFill/>
            <a:miter lim="800000"/>
            <a:headEnd/>
            <a:tailEnd/>
          </a:ln>
        </p:spPr>
      </p:pic>
      <p:sp>
        <p:nvSpPr>
          <p:cNvPr id="18448" name="TextBox 20"/>
          <p:cNvSpPr txBox="1">
            <a:spLocks noChangeArrowheads="1"/>
          </p:cNvSpPr>
          <p:nvPr/>
        </p:nvSpPr>
        <p:spPr bwMode="auto">
          <a:xfrm>
            <a:off x="4114800" y="6324600"/>
            <a:ext cx="1828800" cy="369888"/>
          </a:xfrm>
          <a:prstGeom prst="rect">
            <a:avLst/>
          </a:prstGeom>
          <a:noFill/>
          <a:ln w="9525">
            <a:noFill/>
            <a:miter lim="800000"/>
            <a:headEnd/>
            <a:tailEnd/>
          </a:ln>
        </p:spPr>
        <p:txBody>
          <a:bodyPr>
            <a:spAutoFit/>
          </a:bodyPr>
          <a:lstStyle/>
          <a:p>
            <a:pPr algn="ctr"/>
            <a:r>
              <a:rPr lang="en-US">
                <a:cs typeface="Arial" charset="0"/>
              </a:rPr>
              <a:t>Lake trout</a:t>
            </a:r>
            <a:endParaRPr lang="en-US">
              <a:latin typeface="Calibri" pitchFamily="34" charset="0"/>
            </a:endParaRPr>
          </a:p>
        </p:txBody>
      </p:sp>
      <p:pic>
        <p:nvPicPr>
          <p:cNvPr id="18449" name="Picture 21" descr="swordfish.jpg"/>
          <p:cNvPicPr>
            <a:picLocks noChangeAspect="1"/>
          </p:cNvPicPr>
          <p:nvPr/>
        </p:nvPicPr>
        <p:blipFill>
          <a:blip r:embed="rId10" cstate="print"/>
          <a:srcRect/>
          <a:stretch>
            <a:fillRect/>
          </a:stretch>
        </p:blipFill>
        <p:spPr bwMode="auto">
          <a:xfrm>
            <a:off x="228600" y="4325938"/>
            <a:ext cx="3048000" cy="1514475"/>
          </a:xfrm>
          <a:prstGeom prst="rect">
            <a:avLst/>
          </a:prstGeom>
          <a:noFill/>
          <a:ln w="9525">
            <a:noFill/>
            <a:miter lim="800000"/>
            <a:headEnd/>
            <a:tailEnd/>
          </a:ln>
        </p:spPr>
      </p:pic>
      <p:sp>
        <p:nvSpPr>
          <p:cNvPr id="18450" name="TextBox 22"/>
          <p:cNvSpPr txBox="1">
            <a:spLocks noChangeArrowheads="1"/>
          </p:cNvSpPr>
          <p:nvPr/>
        </p:nvSpPr>
        <p:spPr bwMode="auto">
          <a:xfrm>
            <a:off x="228600" y="5878513"/>
            <a:ext cx="2819400" cy="369887"/>
          </a:xfrm>
          <a:prstGeom prst="rect">
            <a:avLst/>
          </a:prstGeom>
          <a:noFill/>
          <a:ln w="9525">
            <a:noFill/>
            <a:miter lim="800000"/>
            <a:headEnd/>
            <a:tailEnd/>
          </a:ln>
        </p:spPr>
        <p:txBody>
          <a:bodyPr>
            <a:spAutoFit/>
          </a:bodyPr>
          <a:lstStyle/>
          <a:p>
            <a:pPr algn="ctr"/>
            <a:r>
              <a:rPr lang="en-US">
                <a:cs typeface="Arial" charset="0"/>
              </a:rPr>
              <a:t>Swordfish</a:t>
            </a:r>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1752600"/>
            <a:ext cx="4800600" cy="2743200"/>
          </a:xfrm>
        </p:spPr>
        <p:txBody>
          <a:bodyPr/>
          <a:lstStyle/>
          <a:p>
            <a:pPr>
              <a:buNone/>
            </a:pPr>
            <a:r>
              <a:rPr lang="en-US" sz="2800" dirty="0" smtClean="0">
                <a:latin typeface="Arial" charset="0"/>
                <a:cs typeface="Arial" charset="0"/>
              </a:rPr>
              <a:t>Children are most susceptible to Mercury;</a:t>
            </a:r>
          </a:p>
          <a:p>
            <a:endParaRPr lang="en-US" sz="2800" dirty="0" smtClean="0">
              <a:latin typeface="Arial" charset="0"/>
              <a:cs typeface="Arial" charset="0"/>
            </a:endParaRPr>
          </a:p>
          <a:p>
            <a:r>
              <a:rPr lang="en-US" sz="2800" dirty="0" smtClean="0">
                <a:latin typeface="Arial" charset="0"/>
                <a:cs typeface="Arial" charset="0"/>
              </a:rPr>
              <a:t>Pregnant women</a:t>
            </a:r>
          </a:p>
          <a:p>
            <a:r>
              <a:rPr lang="en-US" sz="2800" dirty="0" smtClean="0">
                <a:latin typeface="Arial" charset="0"/>
                <a:cs typeface="Arial" charset="0"/>
              </a:rPr>
              <a:t>Women who might become pregnant</a:t>
            </a:r>
          </a:p>
          <a:p>
            <a:r>
              <a:rPr lang="en-US" sz="2800" dirty="0" smtClean="0">
                <a:latin typeface="Arial" charset="0"/>
                <a:cs typeface="Arial" charset="0"/>
              </a:rPr>
              <a:t>Nursing mothers</a:t>
            </a:r>
          </a:p>
          <a:p>
            <a:r>
              <a:rPr lang="en-US" sz="2800" dirty="0" smtClean="0">
                <a:latin typeface="Arial" charset="0"/>
                <a:cs typeface="Arial" charset="0"/>
              </a:rPr>
              <a:t>Young children</a:t>
            </a:r>
          </a:p>
        </p:txBody>
      </p:sp>
      <p:sp>
        <p:nvSpPr>
          <p:cNvPr id="4" name="Rectangle 3"/>
          <p:cNvSpPr/>
          <p:nvPr/>
        </p:nvSpPr>
        <p:spPr>
          <a:xfrm>
            <a:off x="0" y="0"/>
            <a:ext cx="9144000" cy="990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3" name="Title 1"/>
          <p:cNvSpPr>
            <a:spLocks noGrp="1"/>
          </p:cNvSpPr>
          <p:nvPr>
            <p:ph type="title"/>
          </p:nvPr>
        </p:nvSpPr>
        <p:spPr>
          <a:xfrm>
            <a:off x="457200" y="-76200"/>
            <a:ext cx="8229600" cy="1143000"/>
          </a:xfrm>
        </p:spPr>
        <p:txBody>
          <a:bodyPr/>
          <a:lstStyle/>
          <a:p>
            <a:r>
              <a:rPr lang="en-US" sz="3600" b="1" smtClean="0">
                <a:solidFill>
                  <a:schemeClr val="bg1"/>
                </a:solidFill>
                <a:latin typeface="Arial" charset="0"/>
                <a:cs typeface="Arial" charset="0"/>
              </a:rPr>
              <a:t>At-Risk Populations</a:t>
            </a:r>
          </a:p>
        </p:txBody>
      </p:sp>
      <p:pic>
        <p:nvPicPr>
          <p:cNvPr id="20484" name="Picture 7" descr="nadp_logo_a_rgb.jpg"/>
          <p:cNvPicPr>
            <a:picLocks noChangeAspect="1"/>
          </p:cNvPicPr>
          <p:nvPr/>
        </p:nvPicPr>
        <p:blipFill>
          <a:blip r:embed="rId3" cstate="print"/>
          <a:srcRect/>
          <a:stretch>
            <a:fillRect/>
          </a:stretch>
        </p:blipFill>
        <p:spPr bwMode="auto">
          <a:xfrm>
            <a:off x="7929563" y="6399213"/>
            <a:ext cx="876300" cy="314325"/>
          </a:xfrm>
          <a:prstGeom prst="rect">
            <a:avLst/>
          </a:prstGeom>
          <a:noFill/>
          <a:ln w="9525">
            <a:noFill/>
            <a:miter lim="800000"/>
            <a:headEnd/>
            <a:tailEnd/>
          </a:ln>
        </p:spPr>
      </p:pic>
      <p:pic>
        <p:nvPicPr>
          <p:cNvPr id="20485" name="Picture 5" descr="BLP0049367_Veer.JPG"/>
          <p:cNvPicPr>
            <a:picLocks noChangeAspect="1"/>
          </p:cNvPicPr>
          <p:nvPr/>
        </p:nvPicPr>
        <p:blipFill>
          <a:blip r:embed="rId4" cstate="print"/>
          <a:srcRect/>
          <a:stretch>
            <a:fillRect/>
          </a:stretch>
        </p:blipFill>
        <p:spPr bwMode="auto">
          <a:xfrm>
            <a:off x="5164138" y="1905000"/>
            <a:ext cx="3662362"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606</Words>
  <Application>Microsoft Office PowerPoint</Application>
  <PresentationFormat>On-screen Show (4:3)</PresentationFormat>
  <Paragraphs>84</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Mercury Sources</vt:lpstr>
      <vt:lpstr>PowerPoint Presentation</vt:lpstr>
      <vt:lpstr>Mercury Transport</vt:lpstr>
      <vt:lpstr>PowerPoint Presentation</vt:lpstr>
      <vt:lpstr>Up the Food Chain</vt:lpstr>
      <vt:lpstr>PowerPoint Presentation</vt:lpstr>
      <vt:lpstr>Top of the Aquatic Food Chain</vt:lpstr>
      <vt:lpstr>At-Risk Populations</vt:lpstr>
      <vt:lpstr>Human Health Effects of Mercury</vt:lpstr>
      <vt:lpstr>Advisories &amp; Guidelines</vt:lpstr>
      <vt:lpstr>Research</vt:lpstr>
      <vt:lpstr>NADP Mercury Deposition Network</vt:lpstr>
      <vt:lpstr>PowerPoint Presentation</vt:lpstr>
      <vt:lpstr>PowerPoint Presentation</vt:lpstr>
      <vt:lpstr>PowerPoint Presentation</vt:lpstr>
    </vt:vector>
  </TitlesOfParts>
  <Company>Illinois State Water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Contaminated Fish:</dc:title>
  <dc:creator>Lisa Sheppard</dc:creator>
  <cp:lastModifiedBy>Larson, Robert</cp:lastModifiedBy>
  <cp:revision>62</cp:revision>
  <dcterms:created xsi:type="dcterms:W3CDTF">2010-04-01T13:32:47Z</dcterms:created>
  <dcterms:modified xsi:type="dcterms:W3CDTF">2019-07-25T13:28:16Z</dcterms:modified>
</cp:coreProperties>
</file>