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2" r:id="rId7"/>
    <p:sldId id="264" r:id="rId8"/>
    <p:sldId id="265" r:id="rId9"/>
    <p:sldId id="266" r:id="rId1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11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Calibri" pitchFamily="34" charset="0"/>
              </a:defRPr>
            </a:lvl1pPr>
          </a:lstStyle>
          <a:p>
            <a:endParaRPr lang="en-US"/>
          </a:p>
        </p:txBody>
      </p:sp>
      <p:sp>
        <p:nvSpPr>
          <p:cNvPr id="3" name="Date Placeholder 2"/>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Calibri" pitchFamily="34" charset="0"/>
              </a:defRPr>
            </a:lvl1pPr>
          </a:lstStyle>
          <a:p>
            <a:fld id="{A86124EB-7919-4A66-9F92-A64B6C99422B}" type="datetimeFigureOut">
              <a:rPr lang="en-US"/>
              <a:pPr/>
              <a:t>7/25/2019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Calibri" pitchFamily="34" charset="0"/>
              </a:defRPr>
            </a:lvl1pPr>
          </a:lstStyle>
          <a:p>
            <a:fld id="{90123311-9A98-4ED9-B8BD-567E3FA4DB29}" type="slidenum">
              <a:rPr lang="en-US"/>
              <a:pPr/>
              <a:t>‹#›</a:t>
            </a:fld>
            <a:endParaRPr lang="en-US"/>
          </a:p>
        </p:txBody>
      </p:sp>
    </p:spTree>
    <p:extLst>
      <p:ext uri="{BB962C8B-B14F-4D97-AF65-F5344CB8AC3E}">
        <p14:creationId xmlns:p14="http://schemas.microsoft.com/office/powerpoint/2010/main" val="27457740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p:txBody>
          <a:bodyPr/>
          <a:lstStyle/>
          <a:p>
            <a:pPr>
              <a:spcBef>
                <a:spcPct val="0"/>
              </a:spcBef>
            </a:pPr>
            <a:endParaRPr lang="en-US" smtClean="0"/>
          </a:p>
        </p:txBody>
      </p:sp>
      <p:sp>
        <p:nvSpPr>
          <p:cNvPr id="19459" name="Slide Number Placeholder 3"/>
          <p:cNvSpPr>
            <a:spLocks noGrp="1"/>
          </p:cNvSpPr>
          <p:nvPr>
            <p:ph type="sldNum" sz="quarter" idx="5"/>
          </p:nvPr>
        </p:nvSpPr>
        <p:spPr>
          <a:noFill/>
        </p:spPr>
        <p:txBody>
          <a:bodyPr/>
          <a:lstStyle/>
          <a:p>
            <a:fld id="{1BAE1FA5-814F-4473-88CF-E1A8B5AD7EFE}" type="slidenum">
              <a:rPr lang="en-US"/>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p:txBody>
          <a:bodyPr/>
          <a:lstStyle/>
          <a:p>
            <a:pPr>
              <a:spcBef>
                <a:spcPct val="0"/>
              </a:spcBef>
            </a:pPr>
            <a:endParaRPr lang="en-US" smtClean="0"/>
          </a:p>
        </p:txBody>
      </p:sp>
      <p:sp>
        <p:nvSpPr>
          <p:cNvPr id="21507" name="Slide Number Placeholder 3"/>
          <p:cNvSpPr>
            <a:spLocks noGrp="1"/>
          </p:cNvSpPr>
          <p:nvPr>
            <p:ph type="sldNum" sz="quarter" idx="5"/>
          </p:nvPr>
        </p:nvSpPr>
        <p:spPr>
          <a:noFill/>
        </p:spPr>
        <p:txBody>
          <a:bodyPr/>
          <a:lstStyle/>
          <a:p>
            <a:fld id="{42691F3E-4006-46D1-B05D-91975BB2B27E}" type="slidenum">
              <a:rPr lang="en-US"/>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p:txBody>
          <a:bodyPr/>
          <a:lstStyle/>
          <a:p>
            <a:pPr>
              <a:spcBef>
                <a:spcPct val="0"/>
              </a:spcBef>
            </a:pPr>
            <a:r>
              <a:rPr lang="en-US" smtClean="0"/>
              <a:t>http://www.epa.gov/mercury/advisories.htm</a:t>
            </a:r>
          </a:p>
        </p:txBody>
      </p:sp>
      <p:sp>
        <p:nvSpPr>
          <p:cNvPr id="23555" name="Slide Number Placeholder 3"/>
          <p:cNvSpPr>
            <a:spLocks noGrp="1"/>
          </p:cNvSpPr>
          <p:nvPr>
            <p:ph type="sldNum" sz="quarter" idx="5"/>
          </p:nvPr>
        </p:nvSpPr>
        <p:spPr>
          <a:noFill/>
        </p:spPr>
        <p:txBody>
          <a:bodyPr/>
          <a:lstStyle/>
          <a:p>
            <a:fld id="{02794659-5029-47B7-B479-110282D94BC5}" type="slidenum">
              <a:rPr lang="en-US"/>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7F258A9-7EC3-4976-8279-F8F107402EF1}" type="datetimeFigureOut">
              <a:rPr lang="en-US"/>
              <a:pPr>
                <a:defRPr/>
              </a:pPr>
              <a:t>7/25/2019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B4F3D2-6786-4706-B3A5-A8B9EBD63A7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CC77B7-329F-4670-8F94-721D4155EEF4}" type="datetimeFigureOut">
              <a:rPr lang="en-US"/>
              <a:pPr>
                <a:defRPr/>
              </a:pPr>
              <a:t>7/25/2019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C6D601-3CCE-469E-BE09-1BA920E0CD7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77374D-C5FF-4206-9BD6-30C7BE1510BB}" type="datetimeFigureOut">
              <a:rPr lang="en-US"/>
              <a:pPr>
                <a:defRPr/>
              </a:pPr>
              <a:t>7/25/2019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DD7AEC-7FBE-44A8-A87A-738D440DFCD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DA5D65-0ED8-44B6-BC90-A32D0B4D7BA7}" type="datetimeFigureOut">
              <a:rPr lang="en-US"/>
              <a:pPr>
                <a:defRPr/>
              </a:pPr>
              <a:t>7/25/2019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0C41AE-D62D-4909-9E87-B5BFCF9BB85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45DB7D2-ACAD-4C73-893F-D17FE32F8B73}" type="datetimeFigureOut">
              <a:rPr lang="en-US"/>
              <a:pPr>
                <a:defRPr/>
              </a:pPr>
              <a:t>7/25/2019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A5B752-5B72-453A-A62B-7D4966D9047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98F478-C7AE-401D-851C-A16D5B2FDAF8}" type="datetimeFigureOut">
              <a:rPr lang="en-US"/>
              <a:pPr>
                <a:defRPr/>
              </a:pPr>
              <a:t>7/25/2019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1F105E-0FAC-4A0F-A594-3FFB472F50A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2D45BF1-460B-49F9-9724-8C564A5FB028}" type="datetimeFigureOut">
              <a:rPr lang="en-US"/>
              <a:pPr>
                <a:defRPr/>
              </a:pPr>
              <a:t>7/25/2019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1062B4A-AD98-47BC-8D70-A339CCAD74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EF3A0A2-5E1E-4096-BF88-F62FE4D969D1}" type="datetimeFigureOut">
              <a:rPr lang="en-US"/>
              <a:pPr>
                <a:defRPr/>
              </a:pPr>
              <a:t>7/25/2019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E3DDA0D-5ED1-4D5B-BEE0-79795772D23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9076EE-D03D-4A0B-B14E-23CCE711E596}" type="datetimeFigureOut">
              <a:rPr lang="en-US"/>
              <a:pPr>
                <a:defRPr/>
              </a:pPr>
              <a:t>7/25/2019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7BECF6-F858-4935-B7E3-12DA152D1FF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A077B5-241D-42DA-BF9E-FD86017F79C7}" type="datetimeFigureOut">
              <a:rPr lang="en-US"/>
              <a:pPr>
                <a:defRPr/>
              </a:pPr>
              <a:t>7/25/2019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C6EC65-F57E-420B-AD20-56FB1C49919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D55D3E-7F9B-4155-93EF-F490DCAAA062}" type="datetimeFigureOut">
              <a:rPr lang="en-US"/>
              <a:pPr>
                <a:defRPr/>
              </a:pPr>
              <a:t>7/25/2019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F9FE96-C400-4AF2-95AF-8AC4A40FB3E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038C0CC-942D-40E4-A89F-939FEF5694E4}" type="datetimeFigureOut">
              <a:rPr lang="en-US"/>
              <a:pPr>
                <a:defRPr/>
              </a:pPr>
              <a:t>7/25/2019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F0E20F7-2AAD-4048-A10C-91A26E96B3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image" Target="../media/image3.jpeg"/><Relationship Id="rId7" Type="http://schemas.openxmlformats.org/officeDocument/2006/relationships/image" Target="../media/image11.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gi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nadp.slh.wisc.edu/" TargetMode="External"/><Relationship Id="rId2" Type="http://schemas.openxmlformats.org/officeDocument/2006/relationships/hyperlink" Target="mailto:nadp@slh.wisc.edu"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6" descr="largemouthbass_fl.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0" y="4572000"/>
            <a:ext cx="9144000" cy="1214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 Box 6"/>
          <p:cNvSpPr txBox="1">
            <a:spLocks noChangeArrowheads="1"/>
          </p:cNvSpPr>
          <p:nvPr/>
        </p:nvSpPr>
        <p:spPr bwMode="auto">
          <a:xfrm>
            <a:off x="228600" y="4648200"/>
            <a:ext cx="5868988" cy="1016000"/>
          </a:xfrm>
          <a:prstGeom prst="rect">
            <a:avLst/>
          </a:prstGeom>
          <a:noFill/>
          <a:ln w="9525">
            <a:noFill/>
            <a:miter lim="800000"/>
            <a:headEnd/>
            <a:tailEnd/>
          </a:ln>
          <a:effectLst>
            <a:outerShdw blurRad="63500" dist="88900" dir="2700000" algn="tl" rotWithShape="0">
              <a:schemeClr val="bg1">
                <a:alpha val="90000"/>
              </a:schemeClr>
            </a:outerShdw>
          </a:effectLst>
        </p:spPr>
        <p:txBody>
          <a:bodyPr wrap="none">
            <a:spAutoFit/>
          </a:bodyPr>
          <a:lstStyle/>
          <a:p>
            <a:pPr fontAlgn="auto">
              <a:spcBef>
                <a:spcPts val="0"/>
              </a:spcBef>
              <a:spcAft>
                <a:spcPts val="0"/>
              </a:spcAft>
              <a:defRPr/>
            </a:pPr>
            <a:r>
              <a:rPr lang="fr-FR" sz="6000" b="1" dirty="0" err="1">
                <a:solidFill>
                  <a:schemeClr val="tx1">
                    <a:lumMod val="50000"/>
                    <a:lumOff val="50000"/>
                  </a:schemeClr>
                </a:solidFill>
                <a:latin typeface="Arial" pitchFamily="34" charset="0"/>
                <a:cs typeface="Arial" pitchFamily="34" charset="0"/>
              </a:rPr>
              <a:t>Mercury</a:t>
            </a:r>
            <a:r>
              <a:rPr lang="fr-FR" sz="6000" b="1" dirty="0">
                <a:solidFill>
                  <a:schemeClr val="tx1">
                    <a:lumMod val="50000"/>
                    <a:lumOff val="50000"/>
                  </a:schemeClr>
                </a:solidFill>
                <a:latin typeface="Arial" pitchFamily="34" charset="0"/>
                <a:cs typeface="Arial" pitchFamily="34" charset="0"/>
              </a:rPr>
              <a:t> in Fish</a:t>
            </a:r>
            <a:endParaRPr lang="fr-FR" sz="6000" i="1" dirty="0">
              <a:solidFill>
                <a:schemeClr val="tx1">
                  <a:lumMod val="50000"/>
                  <a:lumOff val="50000"/>
                </a:schemeClr>
              </a:solidFill>
              <a:latin typeface="Arial" pitchFamily="34" charset="0"/>
              <a:cs typeface="Arial" pitchFamily="34" charset="0"/>
            </a:endParaRPr>
          </a:p>
        </p:txBody>
      </p:sp>
      <p:pic>
        <p:nvPicPr>
          <p:cNvPr id="14340" name="Picture 7" descr="nadp_logo_c_rgb.jpg"/>
          <p:cNvPicPr>
            <a:picLocks noChangeAspect="1"/>
          </p:cNvPicPr>
          <p:nvPr/>
        </p:nvPicPr>
        <p:blipFill>
          <a:blip r:embed="rId3" cstate="print"/>
          <a:srcRect/>
          <a:stretch>
            <a:fillRect/>
          </a:stretch>
        </p:blipFill>
        <p:spPr bwMode="auto">
          <a:xfrm>
            <a:off x="6572250" y="4953000"/>
            <a:ext cx="2376488" cy="452438"/>
          </a:xfrm>
          <a:prstGeom prst="rect">
            <a:avLst/>
          </a:prstGeom>
          <a:noFill/>
          <a:ln w="9525">
            <a:noFill/>
            <a:miter lim="800000"/>
            <a:headEnd/>
            <a:tailEnd/>
          </a:ln>
        </p:spPr>
      </p:pic>
      <p:cxnSp>
        <p:nvCxnSpPr>
          <p:cNvPr id="9" name="Straight Connector 8"/>
          <p:cNvCxnSpPr/>
          <p:nvPr/>
        </p:nvCxnSpPr>
        <p:spPr>
          <a:xfrm>
            <a:off x="0" y="4572000"/>
            <a:ext cx="9144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5786438"/>
            <a:ext cx="9144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90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2" name="Title 1"/>
          <p:cNvSpPr>
            <a:spLocks noGrp="1"/>
          </p:cNvSpPr>
          <p:nvPr>
            <p:ph type="title"/>
          </p:nvPr>
        </p:nvSpPr>
        <p:spPr>
          <a:xfrm>
            <a:off x="457200" y="-76200"/>
            <a:ext cx="8229600" cy="1143000"/>
          </a:xfrm>
        </p:spPr>
        <p:txBody>
          <a:bodyPr/>
          <a:lstStyle/>
          <a:p>
            <a:r>
              <a:rPr lang="en-US" sz="3200" b="1" smtClean="0">
                <a:solidFill>
                  <a:schemeClr val="bg1"/>
                </a:solidFill>
                <a:latin typeface="Arial" charset="0"/>
                <a:cs typeface="Arial" charset="0"/>
              </a:rPr>
              <a:t>Where Does Mercury Come From?</a:t>
            </a:r>
          </a:p>
        </p:txBody>
      </p:sp>
      <p:sp>
        <p:nvSpPr>
          <p:cNvPr id="15363" name="Content Placeholder 2"/>
          <p:cNvSpPr>
            <a:spLocks noGrp="1"/>
          </p:cNvSpPr>
          <p:nvPr>
            <p:ph idx="1"/>
          </p:nvPr>
        </p:nvSpPr>
        <p:spPr>
          <a:xfrm>
            <a:off x="457200" y="1600200"/>
            <a:ext cx="4343400" cy="4525963"/>
          </a:xfrm>
        </p:spPr>
        <p:txBody>
          <a:bodyPr/>
          <a:lstStyle/>
          <a:p>
            <a:pPr>
              <a:buFont typeface="Arial" charset="0"/>
              <a:buNone/>
            </a:pPr>
            <a:r>
              <a:rPr lang="en-US" sz="2800" b="1" i="1" smtClean="0">
                <a:latin typeface="Arial" charset="0"/>
                <a:cs typeface="Arial" charset="0"/>
              </a:rPr>
              <a:t>Natural Sources:</a:t>
            </a:r>
          </a:p>
          <a:p>
            <a:r>
              <a:rPr lang="en-US" sz="2800" smtClean="0">
                <a:latin typeface="Arial" charset="0"/>
                <a:cs typeface="Arial" charset="0"/>
              </a:rPr>
              <a:t>Soils and rocks </a:t>
            </a:r>
          </a:p>
          <a:p>
            <a:r>
              <a:rPr lang="en-US" sz="2800" smtClean="0">
                <a:latin typeface="Arial" charset="0"/>
                <a:cs typeface="Arial" charset="0"/>
              </a:rPr>
              <a:t>Wildfires</a:t>
            </a:r>
          </a:p>
          <a:p>
            <a:pPr>
              <a:buFont typeface="Arial" charset="0"/>
              <a:buNone/>
            </a:pPr>
            <a:endParaRPr lang="en-US" sz="2800" smtClean="0">
              <a:latin typeface="Arial" charset="0"/>
              <a:cs typeface="Arial" charset="0"/>
            </a:endParaRPr>
          </a:p>
          <a:p>
            <a:pPr>
              <a:buFont typeface="Arial" charset="0"/>
              <a:buNone/>
            </a:pPr>
            <a:r>
              <a:rPr lang="en-US" sz="2800" b="1" i="1" smtClean="0">
                <a:latin typeface="Arial" charset="0"/>
                <a:cs typeface="Arial" charset="0"/>
              </a:rPr>
              <a:t>Man-Made Sources:</a:t>
            </a:r>
          </a:p>
          <a:p>
            <a:r>
              <a:rPr lang="en-US" sz="2800" smtClean="0">
                <a:latin typeface="Arial" charset="0"/>
                <a:cs typeface="Arial" charset="0"/>
              </a:rPr>
              <a:t>Burning coal and medical waste</a:t>
            </a:r>
          </a:p>
          <a:p>
            <a:r>
              <a:rPr lang="en-US" sz="2800" smtClean="0">
                <a:latin typeface="Arial" charset="0"/>
                <a:cs typeface="Arial" charset="0"/>
              </a:rPr>
              <a:t>Manufacturing chemicals</a:t>
            </a:r>
          </a:p>
          <a:p>
            <a:pPr>
              <a:buFont typeface="Arial" charset="0"/>
              <a:buNone/>
            </a:pPr>
            <a:endParaRPr lang="en-US" sz="2800" smtClean="0">
              <a:latin typeface="Arial" charset="0"/>
              <a:cs typeface="Arial" charset="0"/>
            </a:endParaRPr>
          </a:p>
          <a:p>
            <a:pPr>
              <a:buFont typeface="Arial" charset="0"/>
              <a:buNone/>
            </a:pPr>
            <a:endParaRPr lang="en-US" sz="2800" smtClean="0">
              <a:latin typeface="Arial" charset="0"/>
              <a:cs typeface="Arial" charset="0"/>
            </a:endParaRPr>
          </a:p>
        </p:txBody>
      </p:sp>
      <p:pic>
        <p:nvPicPr>
          <p:cNvPr id="15364" name="Picture 7" descr="nadp_logo_a_rgb.jpg"/>
          <p:cNvPicPr>
            <a:picLocks noChangeAspect="1"/>
          </p:cNvPicPr>
          <p:nvPr/>
        </p:nvPicPr>
        <p:blipFill>
          <a:blip r:embed="rId2" cstate="print"/>
          <a:srcRect/>
          <a:stretch>
            <a:fillRect/>
          </a:stretch>
        </p:blipFill>
        <p:spPr bwMode="auto">
          <a:xfrm>
            <a:off x="7929563" y="6399213"/>
            <a:ext cx="876300" cy="314325"/>
          </a:xfrm>
          <a:prstGeom prst="rect">
            <a:avLst/>
          </a:prstGeom>
          <a:noFill/>
          <a:ln w="9525">
            <a:noFill/>
            <a:miter lim="800000"/>
            <a:headEnd/>
            <a:tailEnd/>
          </a:ln>
        </p:spPr>
      </p:pic>
      <p:pic>
        <p:nvPicPr>
          <p:cNvPr id="15365" name="Picture 5" descr="Wildfire-ISS007_Mosaic2.jpg"/>
          <p:cNvPicPr>
            <a:picLocks noChangeAspect="1"/>
          </p:cNvPicPr>
          <p:nvPr/>
        </p:nvPicPr>
        <p:blipFill>
          <a:blip r:embed="rId3" cstate="print"/>
          <a:srcRect/>
          <a:stretch>
            <a:fillRect/>
          </a:stretch>
        </p:blipFill>
        <p:spPr bwMode="auto">
          <a:xfrm>
            <a:off x="5486400" y="1295400"/>
            <a:ext cx="3390900" cy="2097088"/>
          </a:xfrm>
          <a:prstGeom prst="rect">
            <a:avLst/>
          </a:prstGeom>
          <a:noFill/>
          <a:ln w="9525">
            <a:noFill/>
            <a:miter lim="800000"/>
            <a:headEnd/>
            <a:tailEnd/>
          </a:ln>
        </p:spPr>
      </p:pic>
      <p:pic>
        <p:nvPicPr>
          <p:cNvPr id="15366" name="Picture 6" descr="chp_smokestack.jpg"/>
          <p:cNvPicPr>
            <a:picLocks noChangeAspect="1"/>
          </p:cNvPicPr>
          <p:nvPr/>
        </p:nvPicPr>
        <p:blipFill>
          <a:blip r:embed="rId4" cstate="print"/>
          <a:srcRect/>
          <a:stretch>
            <a:fillRect/>
          </a:stretch>
        </p:blipFill>
        <p:spPr bwMode="auto">
          <a:xfrm>
            <a:off x="5502275" y="3733800"/>
            <a:ext cx="3413125" cy="2438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p:txBody>
          <a:bodyPr/>
          <a:lstStyle/>
          <a:p>
            <a:pPr marL="514350" indent="-514350">
              <a:buFont typeface="Calibri" pitchFamily="34" charset="0"/>
              <a:buAutoNum type="arabicPeriod"/>
            </a:pPr>
            <a:r>
              <a:rPr lang="en-US" sz="2800" smtClean="0">
                <a:latin typeface="Arial" charset="0"/>
                <a:cs typeface="Arial" charset="0"/>
              </a:rPr>
              <a:t>Rain and snow wash mercury out of the environment and into oceans, lakes, and rivers</a:t>
            </a:r>
          </a:p>
          <a:p>
            <a:pPr marL="514350" indent="-514350">
              <a:buFont typeface="Arial" charset="0"/>
              <a:buAutoNum type="arabicPeriod"/>
            </a:pPr>
            <a:r>
              <a:rPr lang="en-US" sz="2800" smtClean="0">
                <a:latin typeface="Arial" charset="0"/>
                <a:cs typeface="Arial" charset="0"/>
              </a:rPr>
              <a:t>In water, mercury becomes its toxic form, methyl mercury</a:t>
            </a:r>
          </a:p>
          <a:p>
            <a:pPr marL="514350" indent="-514350">
              <a:buFont typeface="Arial" charset="0"/>
              <a:buAutoNum type="arabicPeriod"/>
            </a:pPr>
            <a:r>
              <a:rPr lang="en-US" sz="2800" smtClean="0">
                <a:latin typeface="Arial" charset="0"/>
                <a:cs typeface="Arial" charset="0"/>
              </a:rPr>
              <a:t>Fish species eat methyl mercury when they eat other fish</a:t>
            </a:r>
          </a:p>
          <a:p>
            <a:pPr marL="514350" indent="-514350">
              <a:buFont typeface="Arial" charset="0"/>
              <a:buNone/>
            </a:pPr>
            <a:endParaRPr lang="en-US" sz="2800" smtClean="0">
              <a:latin typeface="Arial" charset="0"/>
              <a:cs typeface="Arial" charset="0"/>
            </a:endParaRPr>
          </a:p>
        </p:txBody>
      </p:sp>
      <p:pic>
        <p:nvPicPr>
          <p:cNvPr id="16386" name="Picture 7" descr="nadp_logo_a_rgb.jpg"/>
          <p:cNvPicPr>
            <a:picLocks noChangeAspect="1"/>
          </p:cNvPicPr>
          <p:nvPr/>
        </p:nvPicPr>
        <p:blipFill>
          <a:blip r:embed="rId2" cstate="print"/>
          <a:srcRect/>
          <a:stretch>
            <a:fillRect/>
          </a:stretch>
        </p:blipFill>
        <p:spPr bwMode="auto">
          <a:xfrm>
            <a:off x="7929563" y="6399213"/>
            <a:ext cx="876300" cy="314325"/>
          </a:xfrm>
          <a:prstGeom prst="rect">
            <a:avLst/>
          </a:prstGeom>
          <a:noFill/>
          <a:ln w="9525">
            <a:noFill/>
            <a:miter lim="800000"/>
            <a:headEnd/>
            <a:tailEnd/>
          </a:ln>
        </p:spPr>
      </p:pic>
      <p:sp>
        <p:nvSpPr>
          <p:cNvPr id="5" name="Rectangle 4"/>
          <p:cNvSpPr/>
          <p:nvPr/>
        </p:nvSpPr>
        <p:spPr>
          <a:xfrm>
            <a:off x="0" y="0"/>
            <a:ext cx="9144000" cy="990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8" name="Title 1"/>
          <p:cNvSpPr>
            <a:spLocks noGrp="1"/>
          </p:cNvSpPr>
          <p:nvPr>
            <p:ph type="title"/>
          </p:nvPr>
        </p:nvSpPr>
        <p:spPr>
          <a:xfrm>
            <a:off x="457200" y="-76200"/>
            <a:ext cx="8229600" cy="1143000"/>
          </a:xfrm>
        </p:spPr>
        <p:txBody>
          <a:bodyPr/>
          <a:lstStyle/>
          <a:p>
            <a:r>
              <a:rPr lang="en-US" sz="3200" b="1" smtClean="0">
                <a:solidFill>
                  <a:schemeClr val="bg1"/>
                </a:solidFill>
                <a:latin typeface="Arial" charset="0"/>
                <a:cs typeface="Arial" charset="0"/>
              </a:rPr>
              <a:t>What Happens to Mercury?</a:t>
            </a:r>
          </a:p>
        </p:txBody>
      </p:sp>
      <p:pic>
        <p:nvPicPr>
          <p:cNvPr id="1026" name="Picture 2"/>
          <p:cNvPicPr>
            <a:picLocks noChangeAspect="1" noChangeArrowheads="1"/>
          </p:cNvPicPr>
          <p:nvPr/>
        </p:nvPicPr>
        <p:blipFill>
          <a:blip r:embed="rId3" cstate="print"/>
          <a:stretch>
            <a:fillRect/>
          </a:stretch>
        </p:blipFill>
        <p:spPr bwMode="auto">
          <a:xfrm>
            <a:off x="4825820" y="4191000"/>
            <a:ext cx="4318179" cy="26670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7" descr="nadp_logo_a_rgb.jpg"/>
          <p:cNvPicPr>
            <a:picLocks noChangeAspect="1"/>
          </p:cNvPicPr>
          <p:nvPr/>
        </p:nvPicPr>
        <p:blipFill>
          <a:blip r:embed="rId2" cstate="print"/>
          <a:srcRect/>
          <a:stretch>
            <a:fillRect/>
          </a:stretch>
        </p:blipFill>
        <p:spPr bwMode="auto">
          <a:xfrm>
            <a:off x="7929563" y="6399213"/>
            <a:ext cx="876300" cy="314325"/>
          </a:xfrm>
          <a:prstGeom prst="rect">
            <a:avLst/>
          </a:prstGeom>
          <a:noFill/>
          <a:ln w="9525">
            <a:noFill/>
            <a:miter lim="800000"/>
            <a:headEnd/>
            <a:tailEnd/>
          </a:ln>
        </p:spPr>
      </p:pic>
      <p:sp>
        <p:nvSpPr>
          <p:cNvPr id="5" name="Rectangle 4"/>
          <p:cNvSpPr/>
          <p:nvPr/>
        </p:nvSpPr>
        <p:spPr>
          <a:xfrm>
            <a:off x="0" y="0"/>
            <a:ext cx="9144000" cy="990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1" name="Title 1"/>
          <p:cNvSpPr>
            <a:spLocks noGrp="1"/>
          </p:cNvSpPr>
          <p:nvPr>
            <p:ph type="title"/>
          </p:nvPr>
        </p:nvSpPr>
        <p:spPr>
          <a:xfrm>
            <a:off x="457200" y="-76200"/>
            <a:ext cx="8229600" cy="1143000"/>
          </a:xfrm>
        </p:spPr>
        <p:txBody>
          <a:bodyPr/>
          <a:lstStyle/>
          <a:p>
            <a:r>
              <a:rPr lang="en-US" sz="3200" b="1" smtClean="0">
                <a:solidFill>
                  <a:schemeClr val="bg1"/>
                </a:solidFill>
                <a:latin typeface="Arial" charset="0"/>
                <a:cs typeface="Arial" charset="0"/>
              </a:rPr>
              <a:t>Up the Food Chain</a:t>
            </a:r>
          </a:p>
        </p:txBody>
      </p:sp>
      <p:pic>
        <p:nvPicPr>
          <p:cNvPr id="17412" name="Picture 6" descr="MercuryFoodChain.jpg"/>
          <p:cNvPicPr>
            <a:picLocks noChangeAspect="1"/>
          </p:cNvPicPr>
          <p:nvPr/>
        </p:nvPicPr>
        <p:blipFill>
          <a:blip r:embed="rId3" cstate="print"/>
          <a:srcRect/>
          <a:stretch>
            <a:fillRect/>
          </a:stretch>
        </p:blipFill>
        <p:spPr bwMode="auto">
          <a:xfrm>
            <a:off x="1600200" y="1143000"/>
            <a:ext cx="5867400" cy="5453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7" descr="nadp_logo_a_rgb.jpg"/>
          <p:cNvPicPr>
            <a:picLocks noChangeAspect="1"/>
          </p:cNvPicPr>
          <p:nvPr/>
        </p:nvPicPr>
        <p:blipFill>
          <a:blip r:embed="rId3" cstate="print"/>
          <a:srcRect/>
          <a:stretch>
            <a:fillRect/>
          </a:stretch>
        </p:blipFill>
        <p:spPr bwMode="auto">
          <a:xfrm>
            <a:off x="7929563" y="6399213"/>
            <a:ext cx="876300" cy="314325"/>
          </a:xfrm>
          <a:prstGeom prst="rect">
            <a:avLst/>
          </a:prstGeom>
          <a:noFill/>
          <a:ln w="9525">
            <a:noFill/>
            <a:miter lim="800000"/>
            <a:headEnd/>
            <a:tailEnd/>
          </a:ln>
        </p:spPr>
      </p:pic>
      <p:sp>
        <p:nvSpPr>
          <p:cNvPr id="8" name="Rectangle 7"/>
          <p:cNvSpPr/>
          <p:nvPr/>
        </p:nvSpPr>
        <p:spPr>
          <a:xfrm>
            <a:off x="0" y="0"/>
            <a:ext cx="9144000" cy="990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35" name="Title 1"/>
          <p:cNvSpPr>
            <a:spLocks noGrp="1"/>
          </p:cNvSpPr>
          <p:nvPr>
            <p:ph type="title"/>
          </p:nvPr>
        </p:nvSpPr>
        <p:spPr>
          <a:xfrm>
            <a:off x="457200" y="-76200"/>
            <a:ext cx="8229600" cy="1143000"/>
          </a:xfrm>
        </p:spPr>
        <p:txBody>
          <a:bodyPr/>
          <a:lstStyle/>
          <a:p>
            <a:r>
              <a:rPr lang="en-US" sz="3600" b="1" smtClean="0">
                <a:solidFill>
                  <a:schemeClr val="bg1"/>
                </a:solidFill>
                <a:latin typeface="Arial" charset="0"/>
                <a:cs typeface="Arial" charset="0"/>
              </a:rPr>
              <a:t>Top of the Aquatic Food Chain</a:t>
            </a:r>
          </a:p>
        </p:txBody>
      </p:sp>
      <p:sp>
        <p:nvSpPr>
          <p:cNvPr id="18436" name="Content Placeholder 2"/>
          <p:cNvSpPr>
            <a:spLocks noGrp="1"/>
          </p:cNvSpPr>
          <p:nvPr>
            <p:ph idx="1"/>
          </p:nvPr>
        </p:nvSpPr>
        <p:spPr>
          <a:xfrm>
            <a:off x="457200" y="1447800"/>
            <a:ext cx="7010400" cy="609600"/>
          </a:xfrm>
        </p:spPr>
        <p:txBody>
          <a:bodyPr/>
          <a:lstStyle/>
          <a:p>
            <a:pPr marL="0" indent="0">
              <a:spcBef>
                <a:spcPct val="0"/>
              </a:spcBef>
              <a:buFont typeface="Arial" charset="0"/>
              <a:buNone/>
            </a:pPr>
            <a:r>
              <a:rPr lang="en-US" sz="2800" smtClean="0">
                <a:latin typeface="Arial" charset="0"/>
                <a:cs typeface="Arial" charset="0"/>
              </a:rPr>
              <a:t>Large, long-living predator fish</a:t>
            </a:r>
          </a:p>
        </p:txBody>
      </p:sp>
      <p:pic>
        <p:nvPicPr>
          <p:cNvPr id="18437" name="Picture 10" descr="Shark.jpg"/>
          <p:cNvPicPr>
            <a:picLocks noChangeAspect="1"/>
          </p:cNvPicPr>
          <p:nvPr/>
        </p:nvPicPr>
        <p:blipFill>
          <a:blip r:embed="rId4" cstate="print"/>
          <a:srcRect/>
          <a:stretch>
            <a:fillRect/>
          </a:stretch>
        </p:blipFill>
        <p:spPr bwMode="auto">
          <a:xfrm>
            <a:off x="228600" y="2590800"/>
            <a:ext cx="3048000" cy="1100138"/>
          </a:xfrm>
          <a:prstGeom prst="rect">
            <a:avLst/>
          </a:prstGeom>
          <a:noFill/>
          <a:ln w="9525">
            <a:noFill/>
            <a:miter lim="800000"/>
            <a:headEnd/>
            <a:tailEnd/>
          </a:ln>
        </p:spPr>
      </p:pic>
      <p:sp>
        <p:nvSpPr>
          <p:cNvPr id="18438" name="TextBox 11"/>
          <p:cNvSpPr txBox="1">
            <a:spLocks noChangeArrowheads="1"/>
          </p:cNvSpPr>
          <p:nvPr/>
        </p:nvSpPr>
        <p:spPr bwMode="auto">
          <a:xfrm>
            <a:off x="381000" y="3733800"/>
            <a:ext cx="2590800" cy="369888"/>
          </a:xfrm>
          <a:prstGeom prst="rect">
            <a:avLst/>
          </a:prstGeom>
          <a:noFill/>
          <a:ln w="9525">
            <a:noFill/>
            <a:miter lim="800000"/>
            <a:headEnd/>
            <a:tailEnd/>
          </a:ln>
        </p:spPr>
        <p:txBody>
          <a:bodyPr>
            <a:spAutoFit/>
          </a:bodyPr>
          <a:lstStyle/>
          <a:p>
            <a:pPr algn="ctr"/>
            <a:r>
              <a:rPr lang="en-US">
                <a:cs typeface="Arial" charset="0"/>
              </a:rPr>
              <a:t>Shark</a:t>
            </a:r>
            <a:endParaRPr lang="en-US">
              <a:latin typeface="Calibri" pitchFamily="34" charset="0"/>
            </a:endParaRPr>
          </a:p>
        </p:txBody>
      </p:sp>
      <p:pic>
        <p:nvPicPr>
          <p:cNvPr id="18439" name="Picture 12" descr="kingmackerel.jpg"/>
          <p:cNvPicPr>
            <a:picLocks noChangeAspect="1"/>
          </p:cNvPicPr>
          <p:nvPr/>
        </p:nvPicPr>
        <p:blipFill>
          <a:blip r:embed="rId5" cstate="print"/>
          <a:srcRect/>
          <a:stretch>
            <a:fillRect/>
          </a:stretch>
        </p:blipFill>
        <p:spPr bwMode="auto">
          <a:xfrm>
            <a:off x="3733800" y="2514600"/>
            <a:ext cx="2514600" cy="798513"/>
          </a:xfrm>
          <a:prstGeom prst="rect">
            <a:avLst/>
          </a:prstGeom>
          <a:noFill/>
          <a:ln w="9525">
            <a:noFill/>
            <a:miter lim="800000"/>
            <a:headEnd/>
            <a:tailEnd/>
          </a:ln>
        </p:spPr>
      </p:pic>
      <p:sp>
        <p:nvSpPr>
          <p:cNvPr id="18440" name="TextBox 13"/>
          <p:cNvSpPr txBox="1">
            <a:spLocks noChangeArrowheads="1"/>
          </p:cNvSpPr>
          <p:nvPr/>
        </p:nvSpPr>
        <p:spPr bwMode="auto">
          <a:xfrm>
            <a:off x="3657600" y="3429000"/>
            <a:ext cx="2667000" cy="369888"/>
          </a:xfrm>
          <a:prstGeom prst="rect">
            <a:avLst/>
          </a:prstGeom>
          <a:noFill/>
          <a:ln w="9525">
            <a:noFill/>
            <a:miter lim="800000"/>
            <a:headEnd/>
            <a:tailEnd/>
          </a:ln>
        </p:spPr>
        <p:txBody>
          <a:bodyPr>
            <a:spAutoFit/>
          </a:bodyPr>
          <a:lstStyle/>
          <a:p>
            <a:pPr algn="ctr"/>
            <a:r>
              <a:rPr lang="en-US">
                <a:cs typeface="Arial" charset="0"/>
              </a:rPr>
              <a:t>King mackerel</a:t>
            </a:r>
            <a:endParaRPr lang="en-US">
              <a:latin typeface="Calibri" pitchFamily="34" charset="0"/>
            </a:endParaRPr>
          </a:p>
        </p:txBody>
      </p:sp>
      <p:pic>
        <p:nvPicPr>
          <p:cNvPr id="18441" name="Picture 14" descr="LMBass.jpg"/>
          <p:cNvPicPr>
            <a:picLocks noChangeAspect="1"/>
          </p:cNvPicPr>
          <p:nvPr/>
        </p:nvPicPr>
        <p:blipFill>
          <a:blip r:embed="rId6" cstate="print"/>
          <a:srcRect/>
          <a:stretch>
            <a:fillRect/>
          </a:stretch>
        </p:blipFill>
        <p:spPr bwMode="auto">
          <a:xfrm>
            <a:off x="6781800" y="4495800"/>
            <a:ext cx="2058988" cy="855663"/>
          </a:xfrm>
          <a:prstGeom prst="rect">
            <a:avLst/>
          </a:prstGeom>
          <a:noFill/>
          <a:ln w="9525">
            <a:noFill/>
            <a:miter lim="800000"/>
            <a:headEnd/>
            <a:tailEnd/>
          </a:ln>
        </p:spPr>
      </p:pic>
      <p:sp>
        <p:nvSpPr>
          <p:cNvPr id="18442" name="TextBox 15"/>
          <p:cNvSpPr txBox="1">
            <a:spLocks noChangeArrowheads="1"/>
          </p:cNvSpPr>
          <p:nvPr/>
        </p:nvSpPr>
        <p:spPr bwMode="auto">
          <a:xfrm>
            <a:off x="6781800" y="5403850"/>
            <a:ext cx="2057400" cy="369888"/>
          </a:xfrm>
          <a:prstGeom prst="rect">
            <a:avLst/>
          </a:prstGeom>
          <a:noFill/>
          <a:ln w="9525">
            <a:noFill/>
            <a:miter lim="800000"/>
            <a:headEnd/>
            <a:tailEnd/>
          </a:ln>
        </p:spPr>
        <p:txBody>
          <a:bodyPr>
            <a:spAutoFit/>
          </a:bodyPr>
          <a:lstStyle/>
          <a:p>
            <a:pPr algn="ctr"/>
            <a:r>
              <a:rPr lang="en-US">
                <a:cs typeface="Arial" charset="0"/>
              </a:rPr>
              <a:t>Largemouth bass</a:t>
            </a:r>
            <a:endParaRPr lang="en-US">
              <a:latin typeface="Calibri" pitchFamily="34" charset="0"/>
            </a:endParaRPr>
          </a:p>
        </p:txBody>
      </p:sp>
      <p:pic>
        <p:nvPicPr>
          <p:cNvPr id="18443" name="Picture 16" descr="Northern Pike.tif"/>
          <p:cNvPicPr>
            <a:picLocks noChangeAspect="1"/>
          </p:cNvPicPr>
          <p:nvPr/>
        </p:nvPicPr>
        <p:blipFill>
          <a:blip r:embed="rId7" cstate="print"/>
          <a:srcRect/>
          <a:stretch>
            <a:fillRect/>
          </a:stretch>
        </p:blipFill>
        <p:spPr bwMode="auto">
          <a:xfrm>
            <a:off x="3810000" y="3962400"/>
            <a:ext cx="2286000" cy="838200"/>
          </a:xfrm>
          <a:prstGeom prst="rect">
            <a:avLst/>
          </a:prstGeom>
          <a:noFill/>
          <a:ln w="9525">
            <a:noFill/>
            <a:miter lim="800000"/>
            <a:headEnd/>
            <a:tailEnd/>
          </a:ln>
        </p:spPr>
      </p:pic>
      <p:sp>
        <p:nvSpPr>
          <p:cNvPr id="18444" name="TextBox 17"/>
          <p:cNvSpPr txBox="1">
            <a:spLocks noChangeArrowheads="1"/>
          </p:cNvSpPr>
          <p:nvPr/>
        </p:nvSpPr>
        <p:spPr bwMode="auto">
          <a:xfrm>
            <a:off x="3810000" y="4843463"/>
            <a:ext cx="2286000" cy="369887"/>
          </a:xfrm>
          <a:prstGeom prst="rect">
            <a:avLst/>
          </a:prstGeom>
          <a:noFill/>
          <a:ln w="9525">
            <a:noFill/>
            <a:miter lim="800000"/>
            <a:headEnd/>
            <a:tailEnd/>
          </a:ln>
        </p:spPr>
        <p:txBody>
          <a:bodyPr>
            <a:spAutoFit/>
          </a:bodyPr>
          <a:lstStyle/>
          <a:p>
            <a:pPr algn="ctr"/>
            <a:r>
              <a:rPr lang="en-US">
                <a:cs typeface="Arial" charset="0"/>
              </a:rPr>
              <a:t>Northern pike</a:t>
            </a:r>
            <a:endParaRPr lang="en-US">
              <a:latin typeface="Calibri" pitchFamily="34" charset="0"/>
            </a:endParaRPr>
          </a:p>
        </p:txBody>
      </p:sp>
      <p:pic>
        <p:nvPicPr>
          <p:cNvPr id="18445" name="Picture 18" descr="Walleye.tif"/>
          <p:cNvPicPr>
            <a:picLocks noChangeAspect="1"/>
          </p:cNvPicPr>
          <p:nvPr/>
        </p:nvPicPr>
        <p:blipFill>
          <a:blip r:embed="rId8" cstate="print"/>
          <a:srcRect/>
          <a:stretch>
            <a:fillRect/>
          </a:stretch>
        </p:blipFill>
        <p:spPr bwMode="auto">
          <a:xfrm>
            <a:off x="6858000" y="3124200"/>
            <a:ext cx="1905000" cy="733425"/>
          </a:xfrm>
          <a:prstGeom prst="rect">
            <a:avLst/>
          </a:prstGeom>
          <a:noFill/>
          <a:ln w="9525">
            <a:noFill/>
            <a:miter lim="800000"/>
            <a:headEnd/>
            <a:tailEnd/>
          </a:ln>
        </p:spPr>
      </p:pic>
      <p:sp>
        <p:nvSpPr>
          <p:cNvPr id="18446" name="TextBox 19"/>
          <p:cNvSpPr txBox="1">
            <a:spLocks noChangeArrowheads="1"/>
          </p:cNvSpPr>
          <p:nvPr/>
        </p:nvSpPr>
        <p:spPr bwMode="auto">
          <a:xfrm>
            <a:off x="6858000" y="3886200"/>
            <a:ext cx="1905000" cy="369888"/>
          </a:xfrm>
          <a:prstGeom prst="rect">
            <a:avLst/>
          </a:prstGeom>
          <a:noFill/>
          <a:ln w="9525">
            <a:noFill/>
            <a:miter lim="800000"/>
            <a:headEnd/>
            <a:tailEnd/>
          </a:ln>
        </p:spPr>
        <p:txBody>
          <a:bodyPr>
            <a:spAutoFit/>
          </a:bodyPr>
          <a:lstStyle/>
          <a:p>
            <a:pPr algn="ctr"/>
            <a:r>
              <a:rPr lang="en-US">
                <a:cs typeface="Arial" charset="0"/>
              </a:rPr>
              <a:t>Walleye</a:t>
            </a:r>
            <a:endParaRPr lang="en-US">
              <a:latin typeface="Calibri" pitchFamily="34" charset="0"/>
            </a:endParaRPr>
          </a:p>
        </p:txBody>
      </p:sp>
      <p:pic>
        <p:nvPicPr>
          <p:cNvPr id="18447" name="Picture 20" descr="lake_trout.gif"/>
          <p:cNvPicPr>
            <a:picLocks noChangeAspect="1"/>
          </p:cNvPicPr>
          <p:nvPr/>
        </p:nvPicPr>
        <p:blipFill>
          <a:blip r:embed="rId9" cstate="print"/>
          <a:srcRect/>
          <a:stretch>
            <a:fillRect/>
          </a:stretch>
        </p:blipFill>
        <p:spPr bwMode="auto">
          <a:xfrm>
            <a:off x="4114800" y="5562600"/>
            <a:ext cx="1822450" cy="685800"/>
          </a:xfrm>
          <a:prstGeom prst="rect">
            <a:avLst/>
          </a:prstGeom>
          <a:noFill/>
          <a:ln w="9525">
            <a:noFill/>
            <a:miter lim="800000"/>
            <a:headEnd/>
            <a:tailEnd/>
          </a:ln>
        </p:spPr>
      </p:pic>
      <p:sp>
        <p:nvSpPr>
          <p:cNvPr id="18448" name="TextBox 21"/>
          <p:cNvSpPr txBox="1">
            <a:spLocks noChangeArrowheads="1"/>
          </p:cNvSpPr>
          <p:nvPr/>
        </p:nvSpPr>
        <p:spPr bwMode="auto">
          <a:xfrm>
            <a:off x="4114800" y="6324600"/>
            <a:ext cx="1828800" cy="369888"/>
          </a:xfrm>
          <a:prstGeom prst="rect">
            <a:avLst/>
          </a:prstGeom>
          <a:noFill/>
          <a:ln w="9525">
            <a:noFill/>
            <a:miter lim="800000"/>
            <a:headEnd/>
            <a:tailEnd/>
          </a:ln>
        </p:spPr>
        <p:txBody>
          <a:bodyPr>
            <a:spAutoFit/>
          </a:bodyPr>
          <a:lstStyle/>
          <a:p>
            <a:pPr algn="ctr"/>
            <a:r>
              <a:rPr lang="en-US">
                <a:cs typeface="Arial" charset="0"/>
              </a:rPr>
              <a:t>Lake trout</a:t>
            </a:r>
            <a:endParaRPr lang="en-US">
              <a:latin typeface="Calibri" pitchFamily="34" charset="0"/>
            </a:endParaRPr>
          </a:p>
        </p:txBody>
      </p:sp>
      <p:pic>
        <p:nvPicPr>
          <p:cNvPr id="18449" name="Picture 22" descr="swordfish.jpg"/>
          <p:cNvPicPr>
            <a:picLocks noChangeAspect="1"/>
          </p:cNvPicPr>
          <p:nvPr/>
        </p:nvPicPr>
        <p:blipFill>
          <a:blip r:embed="rId10" cstate="print"/>
          <a:srcRect/>
          <a:stretch>
            <a:fillRect/>
          </a:stretch>
        </p:blipFill>
        <p:spPr bwMode="auto">
          <a:xfrm>
            <a:off x="228600" y="4325938"/>
            <a:ext cx="3048000" cy="1514475"/>
          </a:xfrm>
          <a:prstGeom prst="rect">
            <a:avLst/>
          </a:prstGeom>
          <a:noFill/>
          <a:ln w="9525">
            <a:noFill/>
            <a:miter lim="800000"/>
            <a:headEnd/>
            <a:tailEnd/>
          </a:ln>
        </p:spPr>
      </p:pic>
      <p:sp>
        <p:nvSpPr>
          <p:cNvPr id="18450" name="TextBox 23"/>
          <p:cNvSpPr txBox="1">
            <a:spLocks noChangeArrowheads="1"/>
          </p:cNvSpPr>
          <p:nvPr/>
        </p:nvSpPr>
        <p:spPr bwMode="auto">
          <a:xfrm>
            <a:off x="228600" y="5878513"/>
            <a:ext cx="2819400" cy="369887"/>
          </a:xfrm>
          <a:prstGeom prst="rect">
            <a:avLst/>
          </a:prstGeom>
          <a:noFill/>
          <a:ln w="9525">
            <a:noFill/>
            <a:miter lim="800000"/>
            <a:headEnd/>
            <a:tailEnd/>
          </a:ln>
        </p:spPr>
        <p:txBody>
          <a:bodyPr>
            <a:spAutoFit/>
          </a:bodyPr>
          <a:lstStyle/>
          <a:p>
            <a:pPr algn="ctr"/>
            <a:r>
              <a:rPr lang="en-US">
                <a:cs typeface="Arial" charset="0"/>
              </a:rPr>
              <a:t>Swordfish</a:t>
            </a:r>
            <a:endParaRPr lang="en-US">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457200" y="1874838"/>
            <a:ext cx="8229600" cy="4525962"/>
          </a:xfrm>
        </p:spPr>
        <p:txBody>
          <a:bodyPr/>
          <a:lstStyle/>
          <a:p>
            <a:pPr>
              <a:buFont typeface="Arial" charset="0"/>
              <a:buNone/>
            </a:pPr>
            <a:r>
              <a:rPr lang="en-US" sz="2800" smtClean="0">
                <a:latin typeface="Arial" charset="0"/>
                <a:cs typeface="Arial" charset="0"/>
              </a:rPr>
              <a:t>Damage to:</a:t>
            </a:r>
          </a:p>
          <a:p>
            <a:r>
              <a:rPr lang="en-US" sz="2800" smtClean="0">
                <a:latin typeface="Arial" charset="0"/>
                <a:cs typeface="Arial" charset="0"/>
              </a:rPr>
              <a:t>Heart</a:t>
            </a:r>
          </a:p>
          <a:p>
            <a:r>
              <a:rPr lang="en-US" sz="2800" smtClean="0">
                <a:latin typeface="Arial" charset="0"/>
                <a:cs typeface="Arial" charset="0"/>
              </a:rPr>
              <a:t>Kidneys</a:t>
            </a:r>
          </a:p>
          <a:p>
            <a:r>
              <a:rPr lang="en-US" sz="2800" smtClean="0">
                <a:latin typeface="Arial" charset="0"/>
                <a:cs typeface="Arial" charset="0"/>
              </a:rPr>
              <a:t>Central Nervous System</a:t>
            </a:r>
          </a:p>
        </p:txBody>
      </p:sp>
      <p:pic>
        <p:nvPicPr>
          <p:cNvPr id="20482" name="Picture 7" descr="nadp_logo_a_rgb.jpg"/>
          <p:cNvPicPr>
            <a:picLocks noChangeAspect="1"/>
          </p:cNvPicPr>
          <p:nvPr/>
        </p:nvPicPr>
        <p:blipFill>
          <a:blip r:embed="rId3" cstate="print"/>
          <a:srcRect/>
          <a:stretch>
            <a:fillRect/>
          </a:stretch>
        </p:blipFill>
        <p:spPr bwMode="auto">
          <a:xfrm>
            <a:off x="7929563" y="6399213"/>
            <a:ext cx="876300" cy="314325"/>
          </a:xfrm>
          <a:prstGeom prst="rect">
            <a:avLst/>
          </a:prstGeom>
          <a:noFill/>
          <a:ln w="9525">
            <a:noFill/>
            <a:miter lim="800000"/>
            <a:headEnd/>
            <a:tailEnd/>
          </a:ln>
        </p:spPr>
      </p:pic>
      <p:sp>
        <p:nvSpPr>
          <p:cNvPr id="5" name="Rectangle 4"/>
          <p:cNvSpPr/>
          <p:nvPr/>
        </p:nvSpPr>
        <p:spPr>
          <a:xfrm>
            <a:off x="0" y="0"/>
            <a:ext cx="9144000" cy="990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84" name="Title 1"/>
          <p:cNvSpPr>
            <a:spLocks noGrp="1"/>
          </p:cNvSpPr>
          <p:nvPr>
            <p:ph type="title"/>
          </p:nvPr>
        </p:nvSpPr>
        <p:spPr>
          <a:xfrm>
            <a:off x="457200" y="-76200"/>
            <a:ext cx="8229600" cy="1143000"/>
          </a:xfrm>
        </p:spPr>
        <p:txBody>
          <a:bodyPr/>
          <a:lstStyle/>
          <a:p>
            <a:r>
              <a:rPr lang="en-US" sz="3600" b="1" smtClean="0">
                <a:solidFill>
                  <a:schemeClr val="bg1"/>
                </a:solidFill>
                <a:latin typeface="Arial" charset="0"/>
                <a:cs typeface="Arial" charset="0"/>
              </a:rPr>
              <a:t>Human Health Effects of Mercury</a:t>
            </a:r>
          </a:p>
        </p:txBody>
      </p:sp>
      <p:pic>
        <p:nvPicPr>
          <p:cNvPr id="20485" name="Picture 5" descr="familyfishing.jpg"/>
          <p:cNvPicPr>
            <a:picLocks noChangeAspect="1"/>
          </p:cNvPicPr>
          <p:nvPr/>
        </p:nvPicPr>
        <p:blipFill>
          <a:blip r:embed="rId4" cstate="print"/>
          <a:srcRect/>
          <a:stretch>
            <a:fillRect/>
          </a:stretch>
        </p:blipFill>
        <p:spPr bwMode="auto">
          <a:xfrm>
            <a:off x="5486400" y="1905000"/>
            <a:ext cx="3365500" cy="2271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p:txBody>
          <a:bodyPr/>
          <a:lstStyle/>
          <a:p>
            <a:r>
              <a:rPr lang="en-US" sz="2800" smtClean="0">
                <a:latin typeface="Arial" charset="0"/>
                <a:cs typeface="Arial" charset="0"/>
              </a:rPr>
              <a:t>Nearly all fish contain some amount of methyl mercury.</a:t>
            </a:r>
          </a:p>
          <a:p>
            <a:pPr>
              <a:buFont typeface="Arial" charset="0"/>
              <a:buNone/>
            </a:pPr>
            <a:endParaRPr lang="en-US" sz="2800" smtClean="0">
              <a:latin typeface="Arial" charset="0"/>
              <a:cs typeface="Arial" charset="0"/>
            </a:endParaRPr>
          </a:p>
          <a:p>
            <a:r>
              <a:rPr lang="en-US" sz="2800" smtClean="0">
                <a:latin typeface="Arial" charset="0"/>
                <a:cs typeface="Arial" charset="0"/>
              </a:rPr>
              <a:t>Young children should follow government rules on eating fish.</a:t>
            </a:r>
            <a:endParaRPr lang="en-US" smtClean="0"/>
          </a:p>
        </p:txBody>
      </p:sp>
      <p:pic>
        <p:nvPicPr>
          <p:cNvPr id="22530" name="Picture 7" descr="nadp_logo_a_rgb.jpg"/>
          <p:cNvPicPr>
            <a:picLocks noChangeAspect="1"/>
          </p:cNvPicPr>
          <p:nvPr/>
        </p:nvPicPr>
        <p:blipFill>
          <a:blip r:embed="rId3" cstate="print"/>
          <a:srcRect/>
          <a:stretch>
            <a:fillRect/>
          </a:stretch>
        </p:blipFill>
        <p:spPr bwMode="auto">
          <a:xfrm>
            <a:off x="7929563" y="6399213"/>
            <a:ext cx="876300" cy="314325"/>
          </a:xfrm>
          <a:prstGeom prst="rect">
            <a:avLst/>
          </a:prstGeom>
          <a:noFill/>
          <a:ln w="9525">
            <a:noFill/>
            <a:miter lim="800000"/>
            <a:headEnd/>
            <a:tailEnd/>
          </a:ln>
        </p:spPr>
      </p:pic>
      <p:sp>
        <p:nvSpPr>
          <p:cNvPr id="5" name="Rectangle 4"/>
          <p:cNvSpPr/>
          <p:nvPr/>
        </p:nvSpPr>
        <p:spPr>
          <a:xfrm>
            <a:off x="0" y="0"/>
            <a:ext cx="9144000" cy="990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32" name="Title 1"/>
          <p:cNvSpPr>
            <a:spLocks noGrp="1"/>
          </p:cNvSpPr>
          <p:nvPr>
            <p:ph type="title"/>
          </p:nvPr>
        </p:nvSpPr>
        <p:spPr>
          <a:xfrm>
            <a:off x="457200" y="-76200"/>
            <a:ext cx="8229600" cy="1143000"/>
          </a:xfrm>
        </p:spPr>
        <p:txBody>
          <a:bodyPr/>
          <a:lstStyle/>
          <a:p>
            <a:r>
              <a:rPr lang="en-US" sz="3600" b="1" smtClean="0">
                <a:solidFill>
                  <a:schemeClr val="bg1"/>
                </a:solidFill>
                <a:latin typeface="Arial" charset="0"/>
                <a:cs typeface="Arial" charset="0"/>
              </a:rPr>
              <a:t>Research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idx="1"/>
          </p:nvPr>
        </p:nvSpPr>
        <p:spPr/>
        <p:txBody>
          <a:bodyPr/>
          <a:lstStyle/>
          <a:p>
            <a:pPr>
              <a:buFont typeface="Arial" charset="0"/>
              <a:buNone/>
            </a:pPr>
            <a:endParaRPr lang="en-US" smtClean="0">
              <a:latin typeface="Arial" charset="0"/>
              <a:cs typeface="Arial" charset="0"/>
            </a:endParaRPr>
          </a:p>
          <a:p>
            <a:pPr>
              <a:buFont typeface="Arial" charset="0"/>
              <a:buNone/>
            </a:pPr>
            <a:endParaRPr lang="en-US" smtClean="0">
              <a:latin typeface="Arial" charset="0"/>
              <a:cs typeface="Arial" charset="0"/>
            </a:endParaRPr>
          </a:p>
        </p:txBody>
      </p:sp>
      <p:pic>
        <p:nvPicPr>
          <p:cNvPr id="24578" name="Picture 7" descr="nadp_logo_a_rgb.jpg"/>
          <p:cNvPicPr>
            <a:picLocks noChangeAspect="1"/>
          </p:cNvPicPr>
          <p:nvPr/>
        </p:nvPicPr>
        <p:blipFill>
          <a:blip r:embed="rId2" cstate="print"/>
          <a:srcRect/>
          <a:stretch>
            <a:fillRect/>
          </a:stretch>
        </p:blipFill>
        <p:spPr bwMode="auto">
          <a:xfrm>
            <a:off x="7929563" y="6399213"/>
            <a:ext cx="876300" cy="314325"/>
          </a:xfrm>
          <a:prstGeom prst="rect">
            <a:avLst/>
          </a:prstGeom>
          <a:noFill/>
          <a:ln w="9525">
            <a:noFill/>
            <a:miter lim="800000"/>
            <a:headEnd/>
            <a:tailEnd/>
          </a:ln>
        </p:spPr>
      </p:pic>
      <p:sp>
        <p:nvSpPr>
          <p:cNvPr id="5" name="Rectangle 4"/>
          <p:cNvSpPr/>
          <p:nvPr/>
        </p:nvSpPr>
        <p:spPr>
          <a:xfrm>
            <a:off x="0" y="0"/>
            <a:ext cx="9144000" cy="990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80" name="Title 1"/>
          <p:cNvSpPr>
            <a:spLocks noGrp="1"/>
          </p:cNvSpPr>
          <p:nvPr>
            <p:ph type="title"/>
          </p:nvPr>
        </p:nvSpPr>
        <p:spPr>
          <a:xfrm>
            <a:off x="457200" y="-76200"/>
            <a:ext cx="8229600" cy="1143000"/>
          </a:xfrm>
        </p:spPr>
        <p:txBody>
          <a:bodyPr/>
          <a:lstStyle/>
          <a:p>
            <a:r>
              <a:rPr lang="en-US" sz="3800" b="1" dirty="0" smtClean="0">
                <a:solidFill>
                  <a:schemeClr val="bg1"/>
                </a:solidFill>
                <a:latin typeface="Arial" charset="0"/>
                <a:cs typeface="Arial" charset="0"/>
              </a:rPr>
              <a:t>NADP Mercury Deposition Network</a:t>
            </a:r>
          </a:p>
        </p:txBody>
      </p:sp>
      <p:sp>
        <p:nvSpPr>
          <p:cNvPr id="24581" name="Content Placeholder 2"/>
          <p:cNvSpPr txBox="1">
            <a:spLocks/>
          </p:cNvSpPr>
          <p:nvPr/>
        </p:nvSpPr>
        <p:spPr bwMode="auto">
          <a:xfrm>
            <a:off x="5943600" y="2209800"/>
            <a:ext cx="3200400" cy="4525963"/>
          </a:xfrm>
          <a:prstGeom prst="rect">
            <a:avLst/>
          </a:prstGeom>
          <a:noFill/>
          <a:ln w="9525">
            <a:noFill/>
            <a:miter lim="800000"/>
            <a:headEnd/>
            <a:tailEnd/>
          </a:ln>
        </p:spPr>
        <p:txBody>
          <a:bodyPr/>
          <a:lstStyle/>
          <a:p>
            <a:pPr>
              <a:spcBef>
                <a:spcPct val="20000"/>
              </a:spcBef>
              <a:buFont typeface="Arial" charset="0"/>
              <a:buNone/>
            </a:pPr>
            <a:r>
              <a:rPr lang="en-US" sz="2000" dirty="0">
                <a:cs typeface="Arial" charset="0"/>
              </a:rPr>
              <a:t>MDN samples mercury </a:t>
            </a:r>
            <a:endParaRPr lang="en-US" sz="2000" dirty="0" smtClean="0">
              <a:cs typeface="Arial" charset="0"/>
            </a:endParaRPr>
          </a:p>
          <a:p>
            <a:pPr>
              <a:spcBef>
                <a:spcPct val="20000"/>
              </a:spcBef>
              <a:buFont typeface="Arial" charset="0"/>
              <a:buNone/>
            </a:pPr>
            <a:r>
              <a:rPr lang="en-US" sz="2000" dirty="0" smtClean="0">
                <a:cs typeface="Arial" charset="0"/>
              </a:rPr>
              <a:t>in </a:t>
            </a:r>
            <a:r>
              <a:rPr lang="en-US" sz="2000" dirty="0">
                <a:cs typeface="Arial" charset="0"/>
              </a:rPr>
              <a:t>rain and snow to help researchers determine trends on mercury deposition: where it is deposited, at which rate, and at </a:t>
            </a:r>
            <a:r>
              <a:rPr lang="en-US" sz="2000" dirty="0" smtClean="0">
                <a:cs typeface="Arial" charset="0"/>
              </a:rPr>
              <a:t>what concentration</a:t>
            </a:r>
            <a:r>
              <a:rPr lang="en-US" sz="2000" dirty="0">
                <a:cs typeface="Arial" charset="0"/>
              </a:rPr>
              <a:t>.</a:t>
            </a:r>
          </a:p>
        </p:txBody>
      </p:sp>
      <p:sp>
        <p:nvSpPr>
          <p:cNvPr id="24582" name="TextBox 6"/>
          <p:cNvSpPr txBox="1">
            <a:spLocks noChangeArrowheads="1"/>
          </p:cNvSpPr>
          <p:nvPr/>
        </p:nvSpPr>
        <p:spPr bwMode="auto">
          <a:xfrm>
            <a:off x="381000" y="5486400"/>
            <a:ext cx="5638800" cy="477838"/>
          </a:xfrm>
          <a:prstGeom prst="rect">
            <a:avLst/>
          </a:prstGeom>
          <a:noFill/>
          <a:ln w="9525">
            <a:noFill/>
            <a:miter lim="800000"/>
            <a:headEnd/>
            <a:tailEnd/>
          </a:ln>
        </p:spPr>
        <p:txBody>
          <a:bodyPr wrap="square">
            <a:spAutoFit/>
          </a:bodyPr>
          <a:lstStyle/>
          <a:p>
            <a:pPr>
              <a:lnSpc>
                <a:spcPts val="1500"/>
              </a:lnSpc>
            </a:pPr>
            <a:r>
              <a:rPr lang="en-US" sz="1600" i="1" baseline="30000" dirty="0">
                <a:cs typeface="Arial" charset="0"/>
              </a:rPr>
              <a:t>Total annual average mercury </a:t>
            </a:r>
            <a:r>
              <a:rPr lang="en-US" sz="1600" i="1" baseline="30000" dirty="0" smtClean="0">
                <a:cs typeface="Arial" charset="0"/>
              </a:rPr>
              <a:t>concentration </a:t>
            </a:r>
            <a:r>
              <a:rPr lang="en-US" sz="1600" i="1" baseline="30000" dirty="0">
                <a:cs typeface="Arial" charset="0"/>
              </a:rPr>
              <a:t>in rainfall (top), and total annual mercury wet deposition (bottom) in 2008.</a:t>
            </a:r>
            <a:endParaRPr lang="en-US" sz="1600" dirty="0">
              <a:cs typeface="Arial" charset="0"/>
            </a:endParaRPr>
          </a:p>
        </p:txBody>
      </p:sp>
      <p:pic>
        <p:nvPicPr>
          <p:cNvPr id="24583" name="Picture 7" descr="hg.jpg"/>
          <p:cNvPicPr>
            <a:picLocks noChangeAspect="1"/>
          </p:cNvPicPr>
          <p:nvPr/>
        </p:nvPicPr>
        <p:blipFill>
          <a:blip r:embed="rId3" cstate="print"/>
          <a:srcRect t="48582"/>
          <a:stretch>
            <a:fillRect/>
          </a:stretch>
        </p:blipFill>
        <p:spPr bwMode="auto">
          <a:xfrm>
            <a:off x="381000" y="1524000"/>
            <a:ext cx="5562600" cy="40226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bwMode="auto">
          <a:xfrm>
            <a:off x="533400" y="5040313"/>
            <a:ext cx="8001000" cy="2655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200" b="0" i="1" u="none" strike="noStrike" kern="1200" cap="none" spc="0" normalizeH="0" baseline="0" noProof="0" dirty="0" smtClean="0">
                <a:ln>
                  <a:noFill/>
                </a:ln>
                <a:solidFill>
                  <a:schemeClr val="tx1"/>
                </a:solidFill>
                <a:effectLst/>
                <a:uLnTx/>
                <a:uFillTx/>
                <a:latin typeface="+mj-lt"/>
                <a:ea typeface="+mn-ea"/>
                <a:cs typeface="+mn-cs"/>
              </a:rPr>
              <a:t> </a:t>
            </a:r>
            <a:r>
              <a:rPr kumimoji="0" lang="en-US" sz="1100" b="0" i="1" u="none" strike="noStrike" kern="1200" cap="none" spc="0" normalizeH="0" baseline="0" noProof="0" dirty="0" smtClean="0">
                <a:ln>
                  <a:noFill/>
                </a:ln>
                <a:solidFill>
                  <a:schemeClr val="tx1"/>
                </a:solidFill>
                <a:effectLst/>
                <a:uLnTx/>
                <a:uFillTx/>
                <a:latin typeface="+mj-lt"/>
                <a:ea typeface="+mn-ea"/>
                <a:cs typeface="+mn-cs"/>
              </a:rPr>
              <a:t>The NADP is National Research Support Project-3: A Long-Term Monitoring Program in Support of Research on the Effects of Atmospheric Chemical Deposition. More than 250 sponsors support the NADP, including private companies and other nongovernmental organizations, universities, local and state government agencies, State Agricultural Experiment Stations, national laboratories, Native American organizations, Canadian government agencies, the National Oceanic and Atmospheric Administration, the Environmental Protection Agency, the Tennessee Valley Authority, the U.S. Geological Survey, the National Park Service, the U.S. Fish &amp; Wildlife Service, the Bureau of Land Management, the U.S. Department of Agriculture - Forest Service, and the U.S. Department of Agriculture - National Institute of Food and Agriculture, under agreement no. 2008-39134-19508. Any opinions, findings, and conclusions or recommendations expressed in this publication are those of the author(s) and do not necessarily reflect the views of the sponsors or the Wisconsin state :Laboratory of Hygiene.</a:t>
            </a:r>
          </a:p>
        </p:txBody>
      </p:sp>
      <p:sp>
        <p:nvSpPr>
          <p:cNvPr id="5" name="Rectangle 4"/>
          <p:cNvSpPr/>
          <p:nvPr/>
        </p:nvSpPr>
        <p:spPr>
          <a:xfrm>
            <a:off x="609600" y="1926610"/>
            <a:ext cx="7924800" cy="1828193"/>
          </a:xfrm>
          <a:prstGeom prst="rect">
            <a:avLst/>
          </a:prstGeom>
        </p:spPr>
        <p:txBody>
          <a:bodyPr wrap="square">
            <a:spAutoFit/>
          </a:bodyPr>
          <a:lstStyle/>
          <a:p>
            <a:pPr lvl="0" algn="ctr">
              <a:spcBef>
                <a:spcPct val="20000"/>
              </a:spcBef>
            </a:pPr>
            <a:endParaRPr lang="en-US" sz="1200" dirty="0" smtClean="0">
              <a:solidFill>
                <a:prstClr val="black">
                  <a:tint val="75000"/>
                </a:prstClr>
              </a:solidFill>
            </a:endParaRPr>
          </a:p>
          <a:p>
            <a:pPr lvl="0" algn="ctr">
              <a:spcBef>
                <a:spcPct val="20000"/>
              </a:spcBef>
            </a:pPr>
            <a:r>
              <a:rPr lang="en-US" sz="1200" dirty="0" smtClean="0">
                <a:solidFill>
                  <a:prstClr val="black">
                    <a:tint val="75000"/>
                  </a:prstClr>
                </a:solidFill>
              </a:rPr>
              <a:t>For more information about this presentation or the NADP, please contact:</a:t>
            </a:r>
          </a:p>
          <a:p>
            <a:pPr lvl="0" algn="ctr">
              <a:spcBef>
                <a:spcPct val="20000"/>
              </a:spcBef>
            </a:pPr>
            <a:r>
              <a:rPr lang="en-US" sz="1200" dirty="0" smtClean="0">
                <a:solidFill>
                  <a:prstClr val="black">
                    <a:tint val="75000"/>
                  </a:prstClr>
                </a:solidFill>
              </a:rPr>
              <a:t>NADP Program Office</a:t>
            </a:r>
          </a:p>
          <a:p>
            <a:pPr lvl="0" algn="ctr">
              <a:spcBef>
                <a:spcPct val="20000"/>
              </a:spcBef>
            </a:pPr>
            <a:r>
              <a:rPr lang="en-US" sz="1200" dirty="0" smtClean="0">
                <a:solidFill>
                  <a:prstClr val="black">
                    <a:tint val="75000"/>
                  </a:prstClr>
                </a:solidFill>
              </a:rPr>
              <a:t>Wisconsin State Laboratory of Hygiene</a:t>
            </a:r>
          </a:p>
          <a:p>
            <a:pPr lvl="0" algn="ctr">
              <a:spcBef>
                <a:spcPct val="20000"/>
              </a:spcBef>
            </a:pPr>
            <a:r>
              <a:rPr lang="en-US" sz="1200" dirty="0" smtClean="0">
                <a:solidFill>
                  <a:prstClr val="black">
                    <a:tint val="75000"/>
                  </a:prstClr>
                </a:solidFill>
              </a:rPr>
              <a:t>E-mail: </a:t>
            </a:r>
            <a:r>
              <a:rPr lang="en-US" sz="1200" u="sng" dirty="0" smtClean="0">
                <a:solidFill>
                  <a:prstClr val="black">
                    <a:tint val="75000"/>
                  </a:prstClr>
                </a:solidFill>
                <a:hlinkClick r:id="rId2"/>
              </a:rPr>
              <a:t>nadp@slh.wisc.edu</a:t>
            </a:r>
            <a:endParaRPr lang="en-US" sz="1200" u="sng" dirty="0" smtClean="0">
              <a:solidFill>
                <a:prstClr val="black">
                  <a:tint val="75000"/>
                </a:prstClr>
              </a:solidFill>
            </a:endParaRPr>
          </a:p>
          <a:p>
            <a:pPr lvl="0" algn="ctr">
              <a:spcBef>
                <a:spcPct val="20000"/>
              </a:spcBef>
            </a:pPr>
            <a:endParaRPr lang="en-US" sz="1200" dirty="0" smtClean="0">
              <a:solidFill>
                <a:prstClr val="black">
                  <a:tint val="75000"/>
                </a:prstClr>
              </a:solidFill>
            </a:endParaRPr>
          </a:p>
          <a:p>
            <a:pPr lvl="0" algn="ctr">
              <a:spcBef>
                <a:spcPct val="20000"/>
              </a:spcBef>
            </a:pPr>
            <a:r>
              <a:rPr lang="en-US" sz="1200" dirty="0" smtClean="0">
                <a:solidFill>
                  <a:prstClr val="black">
                    <a:tint val="75000"/>
                  </a:prstClr>
                </a:solidFill>
              </a:rPr>
              <a:t>NADP Web site: </a:t>
            </a:r>
            <a:r>
              <a:rPr lang="en-US" sz="1200" i="1" u="sng" dirty="0" smtClean="0">
                <a:solidFill>
                  <a:prstClr val="black">
                    <a:tint val="75000"/>
                  </a:prstClr>
                </a:solidFill>
                <a:hlinkClick r:id="rId3"/>
              </a:rPr>
              <a:t>http://nadp.slh.wisc.edu</a:t>
            </a:r>
            <a:endParaRPr lang="en-US" sz="1200" dirty="0" smtClean="0">
              <a:solidFill>
                <a:prstClr val="black">
                  <a:tint val="75000"/>
                </a:prstClr>
              </a:solidFill>
            </a:endParaRPr>
          </a:p>
          <a:p>
            <a:pPr lvl="0" algn="ctr">
              <a:spcBef>
                <a:spcPct val="20000"/>
              </a:spcBef>
            </a:pPr>
            <a:r>
              <a:rPr lang="en-US" sz="1200" dirty="0" smtClean="0">
                <a:solidFill>
                  <a:prstClr val="black">
                    <a:tint val="75000"/>
                  </a:prstClr>
                </a:solidFill>
              </a:rPr>
              <a:t> </a:t>
            </a:r>
            <a:endParaRPr lang="en-US" sz="2400" dirty="0"/>
          </a:p>
        </p:txBody>
      </p:sp>
      <p:pic>
        <p:nvPicPr>
          <p:cNvPr id="6" name="Picture 7" descr="nadp_logo_c_rgb.jpg"/>
          <p:cNvPicPr>
            <a:picLocks noChangeAspect="1"/>
          </p:cNvPicPr>
          <p:nvPr/>
        </p:nvPicPr>
        <p:blipFill>
          <a:blip r:embed="rId4" cstate="print"/>
          <a:srcRect/>
          <a:stretch>
            <a:fillRect/>
          </a:stretch>
        </p:blipFill>
        <p:spPr bwMode="auto">
          <a:xfrm>
            <a:off x="722871" y="457200"/>
            <a:ext cx="3977492" cy="75723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739</TotalTime>
  <Words>222</Words>
  <Application>Microsoft Office PowerPoint</Application>
  <PresentationFormat>On-screen Show (4:3)</PresentationFormat>
  <Paragraphs>49</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Where Does Mercury Come From?</vt:lpstr>
      <vt:lpstr>What Happens to Mercury?</vt:lpstr>
      <vt:lpstr>Up the Food Chain</vt:lpstr>
      <vt:lpstr>Top of the Aquatic Food Chain</vt:lpstr>
      <vt:lpstr>Human Health Effects of Mercury</vt:lpstr>
      <vt:lpstr>Research</vt:lpstr>
      <vt:lpstr>NADP Mercury Deposition Network</vt:lpstr>
      <vt:lpstr>PowerPoint Presentation</vt:lpstr>
    </vt:vector>
  </TitlesOfParts>
  <Company>Illinois State Water Survey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Contaminated Fish:</dc:title>
  <dc:creator>Lisa Sheppard</dc:creator>
  <cp:lastModifiedBy>Larson, Robert</cp:lastModifiedBy>
  <cp:revision>59</cp:revision>
  <dcterms:created xsi:type="dcterms:W3CDTF">2010-04-01T13:32:47Z</dcterms:created>
  <dcterms:modified xsi:type="dcterms:W3CDTF">2019-07-25T13:35:19Z</dcterms:modified>
</cp:coreProperties>
</file>